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7" r:id="rId8"/>
    <p:sldId id="262" r:id="rId9"/>
    <p:sldId id="263" r:id="rId10"/>
    <p:sldId id="269" r:id="rId11"/>
    <p:sldId id="270" r:id="rId12"/>
    <p:sldId id="273" r:id="rId13"/>
    <p:sldId id="274" r:id="rId14"/>
    <p:sldId id="275" r:id="rId15"/>
    <p:sldId id="271" r:id="rId16"/>
    <p:sldId id="272" r:id="rId17"/>
    <p:sldId id="268" r:id="rId18"/>
    <p:sldId id="26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570"/>
    <a:srgbClr val="39ED2B"/>
    <a:srgbClr val="F63122"/>
    <a:srgbClr val="F91F62"/>
    <a:srgbClr val="FC8C1C"/>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3" d="100"/>
          <a:sy n="93" d="100"/>
        </p:scale>
        <p:origin x="-1362" y="3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7C758-40D9-4143-8123-F3BFEB2E4080}" type="datetimeFigureOut">
              <a:rPr lang="id-ID" smtClean="0"/>
              <a:pPr/>
              <a:t>04/01/2017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85945-5746-4F6C-9CF6-2351DB370D51}" type="slidenum">
              <a:rPr lang="id-ID" smtClean="0"/>
              <a:pPr/>
              <a:t>‹#›</a:t>
            </a:fld>
            <a:endParaRPr lang="id-ID"/>
          </a:p>
        </p:txBody>
      </p:sp>
    </p:spTree>
    <p:extLst>
      <p:ext uri="{BB962C8B-B14F-4D97-AF65-F5344CB8AC3E}">
        <p14:creationId xmlns:p14="http://schemas.microsoft.com/office/powerpoint/2010/main" xmlns="" val="119408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0085945-5746-4F6C-9CF6-2351DB370D51}" type="slidenum">
              <a:rPr lang="id-ID" smtClean="0"/>
              <a:pPr/>
              <a:t>1</a:t>
            </a:fld>
            <a:endParaRPr lang="id-ID"/>
          </a:p>
        </p:txBody>
      </p:sp>
    </p:spTree>
    <p:extLst>
      <p:ext uri="{BB962C8B-B14F-4D97-AF65-F5344CB8AC3E}">
        <p14:creationId xmlns:p14="http://schemas.microsoft.com/office/powerpoint/2010/main" xmlns="" val="56066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0085945-5746-4F6C-9CF6-2351DB370D51}" type="slidenum">
              <a:rPr lang="id-ID" smtClean="0"/>
              <a:pPr/>
              <a:t>16</a:t>
            </a:fld>
            <a:endParaRPr lang="id-ID"/>
          </a:p>
        </p:txBody>
      </p:sp>
    </p:spTree>
    <p:extLst>
      <p:ext uri="{BB962C8B-B14F-4D97-AF65-F5344CB8AC3E}">
        <p14:creationId xmlns:p14="http://schemas.microsoft.com/office/powerpoint/2010/main" xmlns="" val="375782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0085945-5746-4F6C-9CF6-2351DB370D51}" type="slidenum">
              <a:rPr lang="id-ID" smtClean="0"/>
              <a:pPr/>
              <a:t>35</a:t>
            </a:fld>
            <a:endParaRPr lang="id-ID"/>
          </a:p>
        </p:txBody>
      </p:sp>
    </p:spTree>
    <p:extLst>
      <p:ext uri="{BB962C8B-B14F-4D97-AF65-F5344CB8AC3E}">
        <p14:creationId xmlns:p14="http://schemas.microsoft.com/office/powerpoint/2010/main" xmlns="" val="408697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EACE7-8BD4-4D2A-A6ED-72F77CC11D10}" type="slidenum">
              <a:rPr lang="id-ID" smtClean="0"/>
              <a:pPr/>
              <a:t>‹#›</a:t>
            </a:fld>
            <a:endParaRPr lang="id-ID"/>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EACE7-8BD4-4D2A-A6ED-72F77CC11D10}" type="slidenum">
              <a:rPr lang="id-ID" smtClean="0"/>
              <a:pPr/>
              <a:t>‹#›</a:t>
            </a:fld>
            <a:endParaRPr lang="id-ID"/>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EACE7-8BD4-4D2A-A6ED-72F77CC11D10}" type="slidenum">
              <a:rPr lang="id-ID" smtClean="0"/>
              <a:pPr/>
              <a:t>‹#›</a:t>
            </a:fld>
            <a:endParaRPr lang="id-ID"/>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E1EACE7-8BD4-4D2A-A6ED-72F77CC11D1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EACE7-8BD4-4D2A-A6ED-72F77CC11D10}" type="slidenum">
              <a:rPr lang="id-ID" smtClean="0"/>
              <a:pPr/>
              <a:t>‹#›</a:t>
            </a:fld>
            <a:endParaRPr lang="id-ID"/>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39E50-52CB-41A5-85E7-B9AEA7140903}" type="datetimeFigureOut">
              <a:rPr lang="id-ID" smtClean="0"/>
              <a:pPr/>
              <a:t>04/01/2017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EACE7-8BD4-4D2A-A6ED-72F77CC11D10}" type="slidenum">
              <a:rPr lang="id-ID" smtClean="0"/>
              <a:pPr/>
              <a:t>‹#›</a:t>
            </a:fld>
            <a:endParaRPr lang="id-ID"/>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2039E50-52CB-41A5-85E7-B9AEA7140903}" type="datetimeFigureOut">
              <a:rPr lang="id-ID" smtClean="0"/>
              <a:pPr/>
              <a:t>04/01/2017</a:t>
            </a:fld>
            <a:endParaRPr lang="id-ID"/>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d-ID"/>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1EACE7-8BD4-4D2A-A6ED-72F77CC11D10}" type="slidenum">
              <a:rPr lang="id-ID" smtClean="0"/>
              <a:pPr/>
              <a:t>‹#›</a:t>
            </a:fld>
            <a:endParaRPr lang="id-ID"/>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332656"/>
            <a:ext cx="8784976" cy="181588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INVENTARISASI JENIS-JENIS JAMUR MAKROSKOPIS DI KAWASAN CABANG PANTI TAMAN NASIONAL GUNUNG PALUNG KALIMANTAN BARAT</a:t>
            </a:r>
            <a:endParaRPr lang="id-ID" sz="2800" b="1" dirty="0">
              <a:latin typeface="Times New Roman" pitchFamily="18" charset="0"/>
              <a:cs typeface="Times New Roman" pitchFamily="18" charset="0"/>
            </a:endParaRPr>
          </a:p>
        </p:txBody>
      </p:sp>
      <p:sp>
        <p:nvSpPr>
          <p:cNvPr id="6" name="TextBox 5"/>
          <p:cNvSpPr txBox="1"/>
          <p:nvPr/>
        </p:nvSpPr>
        <p:spPr>
          <a:xfrm>
            <a:off x="2699792" y="4797152"/>
            <a:ext cx="3744416" cy="1569660"/>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Oleh</a:t>
            </a:r>
            <a:r>
              <a:rPr lang="en-US" sz="2400" b="1" dirty="0" smtClean="0">
                <a:latin typeface="Times New Roman" pitchFamily="18" charset="0"/>
                <a:cs typeface="Times New Roman" pitchFamily="18" charset="0"/>
              </a:rPr>
              <a:t> :</a:t>
            </a:r>
          </a:p>
          <a:p>
            <a:pPr algn="ctr"/>
            <a:endParaRPr lang="en-US" sz="2400" b="1" dirty="0" smtClean="0">
              <a:latin typeface="Times New Roman" pitchFamily="18" charset="0"/>
              <a:cs typeface="Times New Roman" pitchFamily="18" charset="0"/>
            </a:endParaRPr>
          </a:p>
          <a:p>
            <a:pPr algn="ctr"/>
            <a:r>
              <a:rPr lang="en-US" sz="2400" b="1" u="sng" dirty="0" smtClean="0">
                <a:latin typeface="Times New Roman" pitchFamily="18" charset="0"/>
                <a:cs typeface="Times New Roman" pitchFamily="18" charset="0"/>
              </a:rPr>
              <a:t>OGI PRAYOGO</a:t>
            </a:r>
          </a:p>
          <a:p>
            <a:pPr algn="ctr"/>
            <a:r>
              <a:rPr lang="en-US" sz="2400" b="1" dirty="0" smtClean="0">
                <a:latin typeface="Times New Roman" pitchFamily="18" charset="0"/>
                <a:cs typeface="Times New Roman" pitchFamily="18" charset="0"/>
              </a:rPr>
              <a:t>H14112036</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1678" y="2439775"/>
            <a:ext cx="2060644" cy="2066139"/>
          </a:xfrm>
          <a:prstGeom prst="rect">
            <a:avLst/>
          </a:prstGeom>
        </p:spPr>
      </p:pic>
    </p:spTree>
    <p:extLst>
      <p:ext uri="{BB962C8B-B14F-4D97-AF65-F5344CB8AC3E}">
        <p14:creationId xmlns:p14="http://schemas.microsoft.com/office/powerpoint/2010/main" xmlns="" val="153630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20688"/>
            <a:ext cx="4104456" cy="523220"/>
          </a:xfrm>
          <a:prstGeom prst="rect">
            <a:avLst/>
          </a:prstGeom>
          <a:noFill/>
        </p:spPr>
        <p:txBody>
          <a:bodyPr wrap="square" rtlCol="0">
            <a:spAutoFit/>
          </a:bodyPr>
          <a:lstStyle/>
          <a:p>
            <a:pPr marL="285750" indent="-285750">
              <a:buFont typeface="Wingdings" pitchFamily="2" charset="2"/>
              <a:buChar char="v"/>
            </a:pPr>
            <a:r>
              <a:rPr lang="en-US" sz="2800" dirty="0" smtClean="0">
                <a:latin typeface="Times New Roman" pitchFamily="18" charset="0"/>
                <a:cs typeface="Times New Roman" pitchFamily="18" charset="0"/>
              </a:rPr>
              <a:t>Cara </a:t>
            </a:r>
            <a:r>
              <a:rPr lang="en-US" sz="2800" dirty="0" err="1" smtClean="0">
                <a:latin typeface="Times New Roman" pitchFamily="18" charset="0"/>
                <a:cs typeface="Times New Roman" pitchFamily="18" charset="0"/>
              </a:rPr>
              <a:t>Kerja</a:t>
            </a:r>
            <a:endParaRPr lang="id-ID" sz="2800" dirty="0">
              <a:latin typeface="Times New Roman" pitchFamily="18" charset="0"/>
              <a:cs typeface="Times New Roman" pitchFamily="18" charset="0"/>
            </a:endParaRPr>
          </a:p>
        </p:txBody>
      </p:sp>
      <p:sp>
        <p:nvSpPr>
          <p:cNvPr id="10" name="Rectangle 9"/>
          <p:cNvSpPr/>
          <p:nvPr/>
        </p:nvSpPr>
        <p:spPr>
          <a:xfrm>
            <a:off x="2699792" y="2708920"/>
            <a:ext cx="3096344" cy="576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Pendataan</a:t>
            </a:r>
            <a:endParaRPr lang="id-ID" sz="2400" dirty="0">
              <a:solidFill>
                <a:schemeClr val="tx1"/>
              </a:solidFill>
              <a:latin typeface="Times New Roman" pitchFamily="18" charset="0"/>
              <a:cs typeface="Times New Roman" pitchFamily="18" charset="0"/>
            </a:endParaRPr>
          </a:p>
        </p:txBody>
      </p:sp>
      <p:sp>
        <p:nvSpPr>
          <p:cNvPr id="11" name="Down Arrow 10"/>
          <p:cNvSpPr/>
          <p:nvPr/>
        </p:nvSpPr>
        <p:spPr>
          <a:xfrm>
            <a:off x="5148064" y="342900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4644008" y="4005064"/>
            <a:ext cx="3096344" cy="576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Pengukuran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Faktor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Lingkungan</a:t>
            </a:r>
            <a:endParaRPr lang="id-ID" sz="2400" dirty="0">
              <a:solidFill>
                <a:schemeClr val="tx1"/>
              </a:solidFill>
              <a:latin typeface="Times New Roman" pitchFamily="18" charset="0"/>
              <a:cs typeface="Times New Roman" pitchFamily="18" charset="0"/>
            </a:endParaRPr>
          </a:p>
        </p:txBody>
      </p:sp>
      <p:sp>
        <p:nvSpPr>
          <p:cNvPr id="13" name="Rectangle 12"/>
          <p:cNvSpPr/>
          <p:nvPr/>
        </p:nvSpPr>
        <p:spPr>
          <a:xfrm>
            <a:off x="1331640" y="1556792"/>
            <a:ext cx="2808312" cy="43204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Jelajah</a:t>
            </a:r>
            <a:endParaRPr lang="id-ID" sz="2400" dirty="0">
              <a:solidFill>
                <a:schemeClr val="tx1"/>
              </a:solidFill>
              <a:latin typeface="Times New Roman" pitchFamily="18" charset="0"/>
              <a:cs typeface="Times New Roman" pitchFamily="18" charset="0"/>
            </a:endParaRPr>
          </a:p>
        </p:txBody>
      </p:sp>
      <p:sp>
        <p:nvSpPr>
          <p:cNvPr id="14" name="Down Arrow 13"/>
          <p:cNvSpPr/>
          <p:nvPr/>
        </p:nvSpPr>
        <p:spPr>
          <a:xfrm>
            <a:off x="3563888" y="2060848"/>
            <a:ext cx="2520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6048164" y="5373216"/>
            <a:ext cx="2916324" cy="6480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Pengambilan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Sampel</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Jamur</a:t>
            </a:r>
            <a:endParaRPr lang="id-ID" sz="2400" dirty="0">
              <a:solidFill>
                <a:schemeClr val="tx1"/>
              </a:solidFill>
              <a:latin typeface="Times New Roman" pitchFamily="18" charset="0"/>
              <a:cs typeface="Times New Roman" pitchFamily="18" charset="0"/>
            </a:endParaRPr>
          </a:p>
        </p:txBody>
      </p:sp>
      <p:sp>
        <p:nvSpPr>
          <p:cNvPr id="17" name="Down Arrow 16"/>
          <p:cNvSpPr/>
          <p:nvPr/>
        </p:nvSpPr>
        <p:spPr>
          <a:xfrm>
            <a:off x="6516216" y="479715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47436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476672"/>
            <a:ext cx="4680520" cy="461665"/>
          </a:xfrm>
          <a:prstGeom prst="rect">
            <a:avLst/>
          </a:prstGeom>
          <a:noFill/>
        </p:spPr>
        <p:txBody>
          <a:bodyPr wrap="square" rtlCol="0">
            <a:spAutoFit/>
          </a:bodyPr>
          <a:lstStyle/>
          <a:p>
            <a:pPr marL="285750" indent="-285750">
              <a:buFont typeface="Wingdings" pitchFamily="2" charset="2"/>
              <a:buChar char="v"/>
            </a:pPr>
            <a:r>
              <a:rPr lang="en-US" sz="2400" dirty="0" err="1" smtClean="0">
                <a:latin typeface="Times New Roman" pitchFamily="18" charset="0"/>
                <a:cs typeface="Times New Roman" pitchFamily="18" charset="0"/>
              </a:rPr>
              <a:t>Identifikasi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Jamur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Makroskopis</a:t>
            </a:r>
            <a:endParaRPr lang="id-ID" sz="2400" dirty="0">
              <a:latin typeface="Times New Roman" pitchFamily="18" charset="0"/>
              <a:cs typeface="Times New Roman" pitchFamily="18" charset="0"/>
            </a:endParaRPr>
          </a:p>
        </p:txBody>
      </p:sp>
      <p:sp>
        <p:nvSpPr>
          <p:cNvPr id="8" name="TextBox 7"/>
          <p:cNvSpPr txBox="1"/>
          <p:nvPr/>
        </p:nvSpPr>
        <p:spPr>
          <a:xfrm>
            <a:off x="1619672" y="1589891"/>
            <a:ext cx="5256584" cy="830997"/>
          </a:xfrm>
          <a:prstGeom prst="rect">
            <a:avLst/>
          </a:prstGeom>
          <a:noFill/>
        </p:spPr>
        <p:txBody>
          <a:bodyPr wrap="square" rtlCol="0">
            <a:spAutoFit/>
          </a:bodyPr>
          <a:lstStyle/>
          <a:p>
            <a:pPr marL="285750" indent="-285750">
              <a:buFont typeface="Wingdings" pitchFamily="2" charset="2"/>
              <a:buChar char="Ø"/>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A Field Guide to Mushrooms North America</a:t>
            </a:r>
            <a:endParaRPr lang="id-ID" sz="2400" i="1" dirty="0">
              <a:latin typeface="Times New Roman" pitchFamily="18" charset="0"/>
              <a:cs typeface="Times New Roman" pitchFamily="18" charset="0"/>
            </a:endParaRPr>
          </a:p>
        </p:txBody>
      </p:sp>
      <p:sp>
        <p:nvSpPr>
          <p:cNvPr id="9" name="TextBox 8"/>
          <p:cNvSpPr txBox="1"/>
          <p:nvPr/>
        </p:nvSpPr>
        <p:spPr>
          <a:xfrm>
            <a:off x="1619672" y="2381979"/>
            <a:ext cx="5256584" cy="830997"/>
          </a:xfrm>
          <a:prstGeom prst="rect">
            <a:avLst/>
          </a:prstGeom>
          <a:noFill/>
        </p:spPr>
        <p:txBody>
          <a:bodyPr wrap="square" rtlCol="0">
            <a:spAutoFit/>
          </a:bodyPr>
          <a:lstStyle/>
          <a:p>
            <a:pPr marL="285750" indent="-285750">
              <a:buFont typeface="Wingdings" pitchFamily="2" charset="2"/>
              <a:buChar char="Ø"/>
            </a:pPr>
            <a:r>
              <a:rPr lang="en-US" sz="2400" i="1" dirty="0" smtClean="0">
                <a:latin typeface="Times New Roman" pitchFamily="18" charset="0"/>
                <a:cs typeface="Times New Roman" pitchFamily="18" charset="0"/>
              </a:rPr>
              <a:t>The Complete Encyclopedia of Mushrooms</a:t>
            </a:r>
            <a:endParaRPr lang="id-ID" sz="2400" i="1" dirty="0">
              <a:latin typeface="Times New Roman" pitchFamily="18" charset="0"/>
              <a:cs typeface="Times New Roman" pitchFamily="18" charset="0"/>
            </a:endParaRPr>
          </a:p>
        </p:txBody>
      </p:sp>
      <p:sp>
        <p:nvSpPr>
          <p:cNvPr id="10" name="TextBox 9"/>
          <p:cNvSpPr txBox="1"/>
          <p:nvPr/>
        </p:nvSpPr>
        <p:spPr>
          <a:xfrm>
            <a:off x="1619672" y="3255367"/>
            <a:ext cx="4320480" cy="461665"/>
          </a:xfrm>
          <a:prstGeom prst="rect">
            <a:avLst/>
          </a:prstGeom>
          <a:noFill/>
        </p:spPr>
        <p:txBody>
          <a:bodyPr wrap="square" rtlCol="0">
            <a:spAutoFit/>
          </a:bodyPr>
          <a:lstStyle/>
          <a:p>
            <a:pPr marL="285750" indent="-285750">
              <a:buFont typeface="Wingdings" pitchFamily="2" charset="2"/>
              <a:buChar char="Ø"/>
            </a:pPr>
            <a:r>
              <a:rPr lang="en-US" sz="2400" i="1" dirty="0" smtClean="0">
                <a:latin typeface="Times New Roman" pitchFamily="18" charset="0"/>
                <a:cs typeface="Times New Roman" pitchFamily="18" charset="0"/>
              </a:rPr>
              <a:t>North American Mushrooms</a:t>
            </a:r>
            <a:endParaRPr lang="id-ID" sz="2400" i="1" dirty="0">
              <a:latin typeface="Times New Roman" pitchFamily="18" charset="0"/>
              <a:cs typeface="Times New Roman" pitchFamily="18" charset="0"/>
            </a:endParaRPr>
          </a:p>
        </p:txBody>
      </p:sp>
      <p:sp>
        <p:nvSpPr>
          <p:cNvPr id="14" name="TextBox 13"/>
          <p:cNvSpPr txBox="1"/>
          <p:nvPr/>
        </p:nvSpPr>
        <p:spPr>
          <a:xfrm>
            <a:off x="1403648" y="1052736"/>
            <a:ext cx="2628292" cy="461665"/>
          </a:xfrm>
          <a:prstGeom prst="rect">
            <a:avLst/>
          </a:prstGeom>
          <a:noFill/>
        </p:spPr>
        <p:txBody>
          <a:bodyPr wrap="square" rtlCol="0">
            <a:spAutoFit/>
          </a:bodyPr>
          <a:lstStyle/>
          <a:p>
            <a:pPr marL="285750" indent="-285750">
              <a:buFont typeface="Wingdings" pitchFamily="2" charset="2"/>
              <a:buChar char="q"/>
            </a:pPr>
            <a:r>
              <a:rPr lang="en-US" sz="2400" dirty="0" err="1" smtClean="0">
                <a:latin typeface="Times New Roman" pitchFamily="18" charset="0"/>
                <a:cs typeface="Times New Roman" pitchFamily="18" charset="0"/>
              </a:rPr>
              <a:t>Buku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Identifikasi</a:t>
            </a:r>
            <a:endParaRPr lang="id-ID" sz="2400" dirty="0">
              <a:latin typeface="Times New Roman" pitchFamily="18" charset="0"/>
              <a:cs typeface="Times New Roman" pitchFamily="18" charset="0"/>
            </a:endParaRPr>
          </a:p>
        </p:txBody>
      </p:sp>
      <p:sp>
        <p:nvSpPr>
          <p:cNvPr id="2" name="TextBox 1"/>
          <p:cNvSpPr txBox="1"/>
          <p:nvPr/>
        </p:nvSpPr>
        <p:spPr>
          <a:xfrm>
            <a:off x="1619672" y="3861048"/>
            <a:ext cx="3960440" cy="461665"/>
          </a:xfrm>
          <a:prstGeom prst="rect">
            <a:avLst/>
          </a:prstGeom>
          <a:noFill/>
        </p:spPr>
        <p:txBody>
          <a:bodyPr wrap="square" rtlCol="0">
            <a:spAutoFit/>
          </a:bodyPr>
          <a:lstStyle/>
          <a:p>
            <a:pPr marL="285750" indent="-285750">
              <a:buFont typeface="Wingdings" pitchFamily="2" charset="2"/>
              <a:buChar char="Ø"/>
            </a:pPr>
            <a:r>
              <a:rPr lang="en-US" sz="2400" dirty="0" err="1" smtClean="0">
                <a:latin typeface="Times New Roman" pitchFamily="18" charset="0"/>
                <a:cs typeface="Times New Roman" pitchFamily="18" charset="0"/>
              </a:rPr>
              <a:t>Cendawan</a:t>
            </a:r>
            <a:endParaRPr lang="id-ID" sz="2400" dirty="0">
              <a:latin typeface="Times New Roman" pitchFamily="18" charset="0"/>
              <a:cs typeface="Times New Roman" pitchFamily="18" charset="0"/>
            </a:endParaRPr>
          </a:p>
        </p:txBody>
      </p:sp>
      <p:sp>
        <p:nvSpPr>
          <p:cNvPr id="3" name="TextBox 2"/>
          <p:cNvSpPr txBox="1"/>
          <p:nvPr/>
        </p:nvSpPr>
        <p:spPr>
          <a:xfrm>
            <a:off x="1619672" y="4509120"/>
            <a:ext cx="5256584" cy="830997"/>
          </a:xfrm>
          <a:prstGeom prst="rect">
            <a:avLst/>
          </a:prstGeom>
          <a:noFill/>
        </p:spPr>
        <p:txBody>
          <a:bodyPr wrap="square" rtlCol="0">
            <a:spAutoFit/>
          </a:bodyPr>
          <a:lstStyle/>
          <a:p>
            <a:pPr marL="285750" indent="-285750">
              <a:buFont typeface="Wingdings" pitchFamily="2" charset="2"/>
              <a:buChar char="Ø"/>
            </a:pPr>
            <a:r>
              <a:rPr lang="en-US" sz="2400" dirty="0" err="1" smtClean="0">
                <a:latin typeface="Times New Roman" pitchFamily="18" charset="0"/>
                <a:cs typeface="Times New Roman" pitchFamily="18" charset="0"/>
              </a:rPr>
              <a:t>Ensiklopedia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Biologi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Dunia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Tumbuhan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Runjung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Jamur</a:t>
            </a:r>
            <a:endParaRPr lang="id-ID" sz="2400" dirty="0">
              <a:latin typeface="Times New Roman" pitchFamily="18" charset="0"/>
              <a:cs typeface="Times New Roman" pitchFamily="18" charset="0"/>
            </a:endParaRPr>
          </a:p>
        </p:txBody>
      </p:sp>
      <p:sp>
        <p:nvSpPr>
          <p:cNvPr id="5" name="TextBox 4"/>
          <p:cNvSpPr txBox="1"/>
          <p:nvPr/>
        </p:nvSpPr>
        <p:spPr>
          <a:xfrm>
            <a:off x="1619672" y="5445224"/>
            <a:ext cx="3816424" cy="461665"/>
          </a:xfrm>
          <a:prstGeom prst="rect">
            <a:avLst/>
          </a:prstGeom>
          <a:noFill/>
        </p:spPr>
        <p:txBody>
          <a:bodyPr wrap="square" rtlCol="0">
            <a:spAutoFit/>
          </a:bodyPr>
          <a:lstStyle/>
          <a:p>
            <a:pPr marL="285750" indent="-285750">
              <a:buFont typeface="Wingdings" pitchFamily="2" charset="2"/>
              <a:buChar char="Ø"/>
            </a:pPr>
            <a:r>
              <a:rPr lang="en-US" sz="2400" dirty="0" err="1" smtClean="0">
                <a:latin typeface="Times New Roman" pitchFamily="18" charset="0"/>
                <a:cs typeface="Times New Roman" pitchFamily="18" charset="0"/>
              </a:rPr>
              <a:t>Jurnal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Skripsi</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750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836712"/>
            <a:ext cx="4104456" cy="461665"/>
          </a:xfrm>
          <a:prstGeom prst="rect">
            <a:avLst/>
          </a:prstGeom>
          <a:noFill/>
        </p:spPr>
        <p:txBody>
          <a:bodyPr wrap="square" rtlCol="0">
            <a:spAutoFit/>
          </a:bodyPr>
          <a:lstStyle/>
          <a:p>
            <a:pPr marL="285750" indent="-285750">
              <a:buFont typeface="Wingdings" pitchFamily="2" charset="2"/>
              <a:buChar char="q"/>
            </a:pPr>
            <a:r>
              <a:rPr lang="en-US" sz="2400" dirty="0" err="1" smtClean="0">
                <a:latin typeface="Times New Roman" pitchFamily="18" charset="0"/>
                <a:cs typeface="Times New Roman" pitchFamily="18" charset="0"/>
              </a:rPr>
              <a:t>Karakterisasi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Identifikasi</a:t>
            </a:r>
            <a:endParaRPr lang="id-ID" sz="2400" dirty="0">
              <a:latin typeface="Times New Roman" pitchFamily="18" charset="0"/>
              <a:cs typeface="Times New Roman" pitchFamily="18" charset="0"/>
            </a:endParaRPr>
          </a:p>
        </p:txBody>
      </p:sp>
      <p:sp>
        <p:nvSpPr>
          <p:cNvPr id="5" name="TextBox 4"/>
          <p:cNvSpPr txBox="1"/>
          <p:nvPr/>
        </p:nvSpPr>
        <p:spPr>
          <a:xfrm>
            <a:off x="1979712" y="1484784"/>
            <a:ext cx="3744416" cy="461665"/>
          </a:xfrm>
          <a:prstGeom prst="rect">
            <a:avLst/>
          </a:prstGeom>
          <a:noFill/>
        </p:spPr>
        <p:txBody>
          <a:bodyPr wrap="square" rtlCol="0">
            <a:spAutoFit/>
          </a:bodyPr>
          <a:lstStyle/>
          <a:p>
            <a:pPr marL="342900" indent="-342900">
              <a:buFont typeface="Wingdings" pitchFamily="2" charset="2"/>
              <a:buChar char="Ø"/>
            </a:pPr>
            <a:r>
              <a:rPr lang="en-US" sz="2400" dirty="0" err="1" smtClean="0">
                <a:latin typeface="Times New Roman" pitchFamily="18" charset="0"/>
                <a:cs typeface="Times New Roman" pitchFamily="18" charset="0"/>
              </a:rPr>
              <a:t>Tudung</a:t>
            </a:r>
            <a:r>
              <a:rPr lang="en-US" sz="2400" dirty="0" smtClean="0">
                <a:latin typeface="Times New Roman" pitchFamily="18" charset="0"/>
                <a:cs typeface="Times New Roman" pitchFamily="18" charset="0"/>
              </a:rPr>
              <a:t> (cap)</a:t>
            </a:r>
            <a:endParaRPr lang="id-ID" sz="2400" dirty="0">
              <a:latin typeface="Times New Roman" pitchFamily="18" charset="0"/>
              <a:cs typeface="Times New Roman" pitchFamily="18" charset="0"/>
            </a:endParaRPr>
          </a:p>
        </p:txBody>
      </p:sp>
      <p:pic>
        <p:nvPicPr>
          <p:cNvPr id="6" name="Picture 5"/>
          <p:cNvPicPr/>
          <p:nvPr/>
        </p:nvPicPr>
        <p:blipFill rotWithShape="1">
          <a:blip r:embed="rId2" cstate="print"/>
          <a:srcRect l="-121" t="32460" r="-1" b="10189"/>
          <a:stretch/>
        </p:blipFill>
        <p:spPr bwMode="auto">
          <a:xfrm>
            <a:off x="971600" y="2162473"/>
            <a:ext cx="6624736" cy="407483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7705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908720"/>
            <a:ext cx="3888432" cy="830997"/>
          </a:xfrm>
          <a:prstGeom prst="rect">
            <a:avLst/>
          </a:prstGeom>
          <a:noFill/>
        </p:spPr>
        <p:txBody>
          <a:bodyPr wrap="square" rtlCol="0">
            <a:spAutoFit/>
          </a:bodyPr>
          <a:lstStyle/>
          <a:p>
            <a:pPr marL="285750" indent="-285750">
              <a:buFont typeface="Wingdings" pitchFamily="2" charset="2"/>
              <a:buChar char="Ø"/>
            </a:pPr>
            <a:r>
              <a:rPr lang="en-US" sz="2400" dirty="0" smtClean="0">
                <a:latin typeface="Times New Roman" pitchFamily="18" charset="0"/>
                <a:cs typeface="Times New Roman" pitchFamily="18" charset="0"/>
              </a:rPr>
              <a:t>Lamella</a:t>
            </a:r>
            <a:r>
              <a:rPr lang="id-ID" sz="2400" dirty="0" smtClean="0">
                <a:latin typeface="Times New Roman" pitchFamily="18" charset="0"/>
                <a:cs typeface="Times New Roman" pitchFamily="18" charset="0"/>
              </a:rPr>
              <a:t> (Bagian dari tubuh buah)</a:t>
            </a:r>
            <a:endParaRPr lang="id-ID" sz="2400" dirty="0">
              <a:latin typeface="Times New Roman" pitchFamily="18" charset="0"/>
              <a:cs typeface="Times New Roman" pitchFamily="18" charset="0"/>
            </a:endParaRPr>
          </a:p>
        </p:txBody>
      </p:sp>
      <p:pic>
        <p:nvPicPr>
          <p:cNvPr id="5" name="Picture 4"/>
          <p:cNvPicPr/>
          <p:nvPr/>
        </p:nvPicPr>
        <p:blipFill rotWithShape="1">
          <a:blip r:embed="rId2" cstate="print"/>
          <a:srcRect l="26086" t="35124" r="26259" b="30985"/>
          <a:stretch/>
        </p:blipFill>
        <p:spPr bwMode="auto">
          <a:xfrm>
            <a:off x="1691680" y="1988840"/>
            <a:ext cx="5328592" cy="288032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98361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764704"/>
            <a:ext cx="4536504" cy="461665"/>
          </a:xfrm>
          <a:prstGeom prst="rect">
            <a:avLst/>
          </a:prstGeom>
          <a:noFill/>
        </p:spPr>
        <p:txBody>
          <a:bodyPr wrap="square" rtlCol="0">
            <a:spAutoFit/>
          </a:bodyPr>
          <a:lstStyle/>
          <a:p>
            <a:pPr marL="285750" indent="-285750">
              <a:buFont typeface="Wingdings" pitchFamily="2" charset="2"/>
              <a:buChar char="Ø"/>
            </a:pPr>
            <a:r>
              <a:rPr lang="en-US" sz="2400" dirty="0" smtClean="0">
                <a:latin typeface="Times New Roman" pitchFamily="18" charset="0"/>
                <a:cs typeface="Times New Roman" pitchFamily="18" charset="0"/>
              </a:rPr>
              <a:t>Stalk  (</a:t>
            </a:r>
            <a:r>
              <a:rPr lang="en-US" sz="2400" dirty="0" err="1" smtClean="0">
                <a:latin typeface="Times New Roman" pitchFamily="18" charset="0"/>
                <a:cs typeface="Times New Roman" pitchFamily="18" charset="0"/>
              </a:rPr>
              <a:t>tangkai</a:t>
            </a:r>
            <a:r>
              <a:rPr lang="en-US" sz="2400" dirty="0" smtClean="0">
                <a:latin typeface="Times New Roman" pitchFamily="18" charset="0"/>
                <a:cs typeface="Times New Roman" pitchFamily="18" charset="0"/>
              </a:rPr>
              <a:t>)</a:t>
            </a:r>
            <a:endParaRPr lang="id-ID"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700808"/>
            <a:ext cx="6048672" cy="2664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4365103"/>
            <a:ext cx="5328592" cy="216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570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620688"/>
            <a:ext cx="4392488" cy="461665"/>
          </a:xfrm>
          <a:prstGeom prst="rect">
            <a:avLst/>
          </a:prstGeom>
          <a:noFill/>
        </p:spPr>
        <p:txBody>
          <a:bodyPr wrap="square" rtlCol="0">
            <a:spAutoFit/>
          </a:bodyPr>
          <a:lstStyle/>
          <a:p>
            <a:pPr marL="342900" indent="-342900">
              <a:buFont typeface="Wingdings" pitchFamily="2" charset="2"/>
              <a:buChar char="v"/>
            </a:pPr>
            <a:r>
              <a:rPr lang="en-US" sz="2400" dirty="0" err="1" smtClean="0">
                <a:latin typeface="Times New Roman" pitchFamily="18" charset="0"/>
                <a:cs typeface="Times New Roman" pitchFamily="18" charset="0"/>
              </a:rPr>
              <a:t>Pembuatan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Kunci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Identifikasi</a:t>
            </a:r>
            <a:endParaRPr lang="id-ID" sz="2400" dirty="0">
              <a:latin typeface="Times New Roman" pitchFamily="18" charset="0"/>
              <a:cs typeface="Times New Roman" pitchFamily="18" charset="0"/>
            </a:endParaRPr>
          </a:p>
        </p:txBody>
      </p:sp>
      <p:sp>
        <p:nvSpPr>
          <p:cNvPr id="6" name="Rectangle 5"/>
          <p:cNvSpPr/>
          <p:nvPr/>
        </p:nvSpPr>
        <p:spPr>
          <a:xfrm>
            <a:off x="2483768" y="1484784"/>
            <a:ext cx="2736304" cy="576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Dikotom</a:t>
            </a:r>
            <a:endParaRPr lang="id-ID" sz="2400" dirty="0">
              <a:solidFill>
                <a:schemeClr val="tx1"/>
              </a:solidFill>
              <a:latin typeface="Times New Roman" pitchFamily="18" charset="0"/>
              <a:cs typeface="Times New Roman" pitchFamily="18" charset="0"/>
            </a:endParaRPr>
          </a:p>
        </p:txBody>
      </p:sp>
      <p:sp>
        <p:nvSpPr>
          <p:cNvPr id="7" name="Rectangle 6"/>
          <p:cNvSpPr/>
          <p:nvPr/>
        </p:nvSpPr>
        <p:spPr>
          <a:xfrm>
            <a:off x="1115616" y="2852936"/>
            <a:ext cx="2376264" cy="576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Genus</a:t>
            </a:r>
            <a:endParaRPr lang="id-ID" sz="2400" dirty="0">
              <a:solidFill>
                <a:schemeClr val="tx1"/>
              </a:solidFill>
              <a:latin typeface="Times New Roman" pitchFamily="18" charset="0"/>
              <a:cs typeface="Times New Roman" pitchFamily="18" charset="0"/>
            </a:endParaRPr>
          </a:p>
        </p:txBody>
      </p:sp>
      <p:sp>
        <p:nvSpPr>
          <p:cNvPr id="8" name="Rectangle 7"/>
          <p:cNvSpPr/>
          <p:nvPr/>
        </p:nvSpPr>
        <p:spPr>
          <a:xfrm>
            <a:off x="4139952" y="2852936"/>
            <a:ext cx="2232248" cy="576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Spesies</a:t>
            </a:r>
            <a:endParaRPr lang="id-ID" sz="2400" dirty="0">
              <a:solidFill>
                <a:schemeClr val="tx1"/>
              </a:solidFill>
              <a:latin typeface="Times New Roman" pitchFamily="18" charset="0"/>
              <a:cs typeface="Times New Roman" pitchFamily="18" charset="0"/>
            </a:endParaRPr>
          </a:p>
        </p:txBody>
      </p:sp>
      <p:cxnSp>
        <p:nvCxnSpPr>
          <p:cNvPr id="11" name="Straight Arrow Connector 10"/>
          <p:cNvCxnSpPr/>
          <p:nvPr/>
        </p:nvCxnSpPr>
        <p:spPr>
          <a:xfrm flipH="1">
            <a:off x="2483768" y="2060848"/>
            <a:ext cx="75608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369028" y="2060848"/>
            <a:ext cx="75608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584759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177" t="32790" r="68314" b="9465"/>
          <a:stretch/>
        </p:blipFill>
        <p:spPr bwMode="auto">
          <a:xfrm>
            <a:off x="1953896" y="1082352"/>
            <a:ext cx="5138384" cy="5587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45784" y="332656"/>
            <a:ext cx="6074488" cy="461665"/>
          </a:xfrm>
          <a:prstGeom prst="rect">
            <a:avLst/>
          </a:prstGeom>
          <a:noFill/>
        </p:spPr>
        <p:txBody>
          <a:bodyPr wrap="square" rtlCol="0">
            <a:spAutoFit/>
          </a:bodyPr>
          <a:lstStyle/>
          <a:p>
            <a:pPr marL="285750" indent="-285750">
              <a:buFont typeface="Wingdings" pitchFamily="2" charset="2"/>
              <a:buChar char="Ø"/>
            </a:pPr>
            <a:r>
              <a:rPr lang="en-US" sz="2400" dirty="0" err="1" smtClean="0">
                <a:latin typeface="Times New Roman" pitchFamily="18" charset="0"/>
                <a:cs typeface="Times New Roman" pitchFamily="18" charset="0"/>
              </a:rPr>
              <a:t>Contoh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Kunci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Identifikasi</a:t>
            </a:r>
            <a:r>
              <a:rPr lang="en-US" sz="2400" dirty="0" smtClean="0">
                <a:latin typeface="Times New Roman" pitchFamily="18" charset="0"/>
                <a:cs typeface="Times New Roman" pitchFamily="18" charset="0"/>
              </a:rPr>
              <a:t> Tingkat Genus</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852026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385878566"/>
              </p:ext>
            </p:extLst>
          </p:nvPr>
        </p:nvGraphicFramePr>
        <p:xfrm>
          <a:off x="147357" y="1177670"/>
          <a:ext cx="8974801" cy="5282122"/>
        </p:xfrm>
        <a:graphic>
          <a:graphicData uri="http://schemas.openxmlformats.org/drawingml/2006/table">
            <a:tbl>
              <a:tblPr firstRow="1" firstCol="1" bandRow="1"/>
              <a:tblGrid>
                <a:gridCol w="320187"/>
                <a:gridCol w="648072"/>
                <a:gridCol w="576064"/>
                <a:gridCol w="720080"/>
                <a:gridCol w="648072"/>
                <a:gridCol w="792088"/>
                <a:gridCol w="576064"/>
                <a:gridCol w="504056"/>
                <a:gridCol w="720080"/>
                <a:gridCol w="576064"/>
                <a:gridCol w="576064"/>
                <a:gridCol w="648072"/>
                <a:gridCol w="720080"/>
                <a:gridCol w="462432"/>
                <a:gridCol w="487326"/>
              </a:tblGrid>
              <a:tr h="309008">
                <a:tc rowSpan="3">
                  <a:txBody>
                    <a:bodyPr/>
                    <a:lstStyle/>
                    <a:p>
                      <a:pPr>
                        <a:lnSpc>
                          <a:spcPct val="115000"/>
                        </a:lnSpc>
                        <a:spcAft>
                          <a:spcPts val="0"/>
                        </a:spcAft>
                      </a:pPr>
                      <a:r>
                        <a:rPr lang="en-US" sz="1600" dirty="0">
                          <a:effectLst/>
                          <a:latin typeface="Times New Roman"/>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b="1" dirty="0">
                          <a:effectLst/>
                          <a:latin typeface="Times New Roman"/>
                          <a:ea typeface="Calibri"/>
                          <a:cs typeface="Times New Roman"/>
                        </a:rPr>
                        <a:t>No.</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1600" dirty="0">
                          <a:effectLst/>
                          <a:latin typeface="Times New Roman"/>
                          <a:ea typeface="Calibri"/>
                          <a:cs typeface="Times New Roman"/>
                        </a:rPr>
                        <a:t> </a:t>
                      </a:r>
                      <a:endParaRPr lang="id-ID" sz="900" dirty="0">
                        <a:effectLst/>
                        <a:latin typeface="Calibri"/>
                        <a:ea typeface="Calibri"/>
                        <a:cs typeface="Times New Roman"/>
                      </a:endParaRPr>
                    </a:p>
                    <a:p>
                      <a:pPr algn="ctr">
                        <a:lnSpc>
                          <a:spcPct val="115000"/>
                        </a:lnSpc>
                        <a:spcAft>
                          <a:spcPts val="0"/>
                        </a:spcAft>
                      </a:pPr>
                      <a:r>
                        <a:rPr lang="id-ID" sz="800" b="1" noProof="0" dirty="0" smtClean="0">
                          <a:effectLst/>
                          <a:latin typeface="Times New Roman"/>
                          <a:ea typeface="Calibri"/>
                          <a:cs typeface="Times New Roman"/>
                        </a:rPr>
                        <a:t>Spesie</a:t>
                      </a:r>
                      <a:r>
                        <a:rPr lang="en-US" sz="800" b="1" dirty="0" smtClean="0">
                          <a:effectLst/>
                          <a:latin typeface="Times New Roman"/>
                          <a:ea typeface="Calibri"/>
                          <a:cs typeface="Times New Roman"/>
                        </a:rPr>
                        <a:t>s</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lnSpc>
                          <a:spcPct val="115000"/>
                        </a:lnSpc>
                        <a:spcAft>
                          <a:spcPts val="0"/>
                        </a:spcAft>
                      </a:pPr>
                      <a:r>
                        <a:rPr lang="en-US" sz="1600" b="1">
                          <a:effectLst/>
                          <a:latin typeface="Times New Roman"/>
                          <a:ea typeface="Calibri"/>
                          <a:cs typeface="Times New Roman"/>
                        </a:rPr>
                        <a:t>Morfologi Jamur Makroskopis</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68537">
                <a:tc vMerge="1">
                  <a:txBody>
                    <a:bodyPr/>
                    <a:lstStyle/>
                    <a:p>
                      <a:endParaRPr lang="id-ID"/>
                    </a:p>
                  </a:txBody>
                  <a:tcPr/>
                </a:tc>
                <a:tc vMerge="1">
                  <a:txBody>
                    <a:bodyPr/>
                    <a:lstStyle/>
                    <a:p>
                      <a:endParaRPr lang="id-ID"/>
                    </a:p>
                  </a:txBody>
                  <a:tcPr/>
                </a:tc>
                <a:tc gridSpan="6">
                  <a:txBody>
                    <a:bodyPr/>
                    <a:lstStyle/>
                    <a:p>
                      <a:pPr algn="ctr">
                        <a:lnSpc>
                          <a:spcPct val="115000"/>
                        </a:lnSpc>
                        <a:spcAft>
                          <a:spcPts val="0"/>
                        </a:spcAft>
                      </a:pPr>
                      <a:r>
                        <a:rPr lang="en-US" sz="1400" b="1">
                          <a:effectLst/>
                          <a:latin typeface="Times New Roman"/>
                          <a:ea typeface="Calibri"/>
                          <a:cs typeface="Times New Roman"/>
                        </a:rPr>
                        <a:t>Tudung (</a:t>
                      </a:r>
                      <a:r>
                        <a:rPr lang="en-US" sz="1400" b="1" i="1">
                          <a:effectLst/>
                          <a:latin typeface="Times New Roman"/>
                          <a:ea typeface="Calibri"/>
                          <a:cs typeface="Times New Roman"/>
                        </a:rPr>
                        <a:t>Pileus</a:t>
                      </a:r>
                      <a:r>
                        <a:rPr lang="en-US" sz="1400" b="1">
                          <a:effectLst/>
                          <a:latin typeface="Times New Roman"/>
                          <a:ea typeface="Calibri"/>
                          <a:cs typeface="Times New Roman"/>
                        </a:rPr>
                        <a:t>) Jamur Makroskopis</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7">
                  <a:txBody>
                    <a:bodyPr/>
                    <a:lstStyle/>
                    <a:p>
                      <a:pPr algn="ctr">
                        <a:lnSpc>
                          <a:spcPct val="115000"/>
                        </a:lnSpc>
                        <a:spcAft>
                          <a:spcPts val="0"/>
                        </a:spcAft>
                      </a:pPr>
                      <a:r>
                        <a:rPr lang="en-US" sz="1400" b="1" dirty="0" err="1" smtClean="0">
                          <a:effectLst/>
                          <a:latin typeface="Times New Roman"/>
                          <a:ea typeface="Calibri"/>
                          <a:cs typeface="Times New Roman"/>
                        </a:rPr>
                        <a:t>Tangkai</a:t>
                      </a:r>
                      <a:r>
                        <a:rPr lang="en-US" sz="1400" b="1" dirty="0" smtClean="0">
                          <a:effectLst/>
                          <a:latin typeface="Times New Roman"/>
                          <a:ea typeface="Calibri"/>
                          <a:cs typeface="Times New Roman"/>
                        </a:rPr>
                        <a:t> </a:t>
                      </a:r>
                      <a:r>
                        <a:rPr lang="en-US" sz="1400" b="1" dirty="0">
                          <a:effectLst/>
                          <a:latin typeface="Times New Roman"/>
                          <a:ea typeface="Calibri"/>
                          <a:cs typeface="Times New Roman"/>
                        </a:rPr>
                        <a:t>(</a:t>
                      </a:r>
                      <a:r>
                        <a:rPr lang="en-US" sz="1400" b="1" i="1" dirty="0">
                          <a:effectLst/>
                          <a:latin typeface="Times New Roman"/>
                          <a:ea typeface="Calibri"/>
                          <a:cs typeface="Times New Roman"/>
                        </a:rPr>
                        <a:t>Stipe</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Jamur</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Makroskopis</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449649">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en-US" sz="800" b="1" dirty="0" err="1">
                          <a:effectLst/>
                          <a:latin typeface="Times New Roman"/>
                          <a:ea typeface="Calibri"/>
                          <a:cs typeface="Times New Roman"/>
                        </a:rPr>
                        <a:t>Bentuk</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Permukaan </a:t>
                      </a:r>
                      <a:endParaRPr lang="id-ID" sz="900">
                        <a:effectLst/>
                        <a:latin typeface="Calibri"/>
                        <a:ea typeface="Calibri"/>
                        <a:cs typeface="Times New Roman"/>
                      </a:endParaRPr>
                    </a:p>
                    <a:p>
                      <a:pPr algn="ctr">
                        <a:lnSpc>
                          <a:spcPct val="115000"/>
                        </a:lnSpc>
                        <a:spcAft>
                          <a:spcPts val="0"/>
                        </a:spcAft>
                      </a:pPr>
                      <a:r>
                        <a:rPr lang="en-US" sz="800" b="1">
                          <a:effectLst/>
                          <a:latin typeface="Times New Roman"/>
                          <a:ea typeface="Calibri"/>
                          <a:cs typeface="Times New Roman"/>
                        </a:rPr>
                        <a:t>Tudung</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smtClean="0">
                          <a:effectLst/>
                          <a:latin typeface="Times New Roman"/>
                          <a:ea typeface="Calibri"/>
                          <a:cs typeface="Times New Roman"/>
                        </a:rPr>
                        <a:t>Tepian</a:t>
                      </a:r>
                      <a:r>
                        <a:rPr lang="en-US" sz="800" b="1" baseline="0" dirty="0" smtClean="0">
                          <a:effectLst/>
                          <a:latin typeface="Times New Roman"/>
                          <a:ea typeface="Calibri"/>
                          <a:cs typeface="Times New Roman"/>
                        </a:rPr>
                        <a:t> </a:t>
                      </a:r>
                      <a:r>
                        <a:rPr lang="en-US" sz="800" b="1" baseline="0" dirty="0" err="1" smtClean="0">
                          <a:effectLst/>
                          <a:latin typeface="Times New Roman"/>
                          <a:ea typeface="Calibri"/>
                          <a:cs typeface="Times New Roman"/>
                        </a:rPr>
                        <a:t>Tudung</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a:effectLst/>
                          <a:latin typeface="Times New Roman"/>
                          <a:ea typeface="Calibri"/>
                          <a:cs typeface="Times New Roman"/>
                        </a:rPr>
                        <a:t>Bentuk</a:t>
                      </a:r>
                      <a:r>
                        <a:rPr lang="en-US" sz="800" b="1" dirty="0">
                          <a:effectLst/>
                          <a:latin typeface="Times New Roman"/>
                          <a:ea typeface="Calibri"/>
                          <a:cs typeface="Times New Roman"/>
                        </a:rPr>
                        <a:t> </a:t>
                      </a:r>
                      <a:r>
                        <a:rPr lang="en-US" sz="800" b="1" dirty="0" err="1">
                          <a:effectLst/>
                          <a:latin typeface="Times New Roman"/>
                          <a:ea typeface="Calibri"/>
                          <a:cs typeface="Times New Roman"/>
                        </a:rPr>
                        <a:t>Irisan</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Warna</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ukuran</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smtClean="0">
                          <a:effectLst/>
                          <a:latin typeface="Times New Roman" pitchFamily="18" charset="0"/>
                          <a:ea typeface="Calibri"/>
                          <a:cs typeface="Times New Roman" pitchFamily="18" charset="0"/>
                        </a:rPr>
                        <a:t>Perlekatan</a:t>
                      </a:r>
                      <a:r>
                        <a:rPr lang="en-US" sz="800" b="1" dirty="0" smtClean="0">
                          <a:effectLst/>
                          <a:latin typeface="Times New Roman" pitchFamily="18" charset="0"/>
                          <a:ea typeface="Calibri"/>
                          <a:cs typeface="Times New Roman" pitchFamily="18" charset="0"/>
                        </a:rPr>
                        <a:t> </a:t>
                      </a:r>
                      <a:r>
                        <a:rPr lang="en-US" sz="800" b="1" dirty="0" err="1" smtClean="0">
                          <a:effectLst/>
                          <a:latin typeface="Times New Roman" pitchFamily="18" charset="0"/>
                          <a:ea typeface="Calibri"/>
                          <a:cs typeface="Times New Roman" pitchFamily="18" charset="0"/>
                        </a:rPr>
                        <a:t>Tangkai</a:t>
                      </a:r>
                      <a:r>
                        <a:rPr lang="en-US" sz="800" b="1" dirty="0" smtClean="0">
                          <a:effectLst/>
                          <a:latin typeface="Times New Roman" pitchFamily="18" charset="0"/>
                          <a:ea typeface="Calibri"/>
                          <a:cs typeface="Times New Roman" pitchFamily="18" charset="0"/>
                        </a:rPr>
                        <a:t> </a:t>
                      </a:r>
                      <a:r>
                        <a:rPr lang="en-US" sz="800" b="1" dirty="0" err="1" smtClean="0">
                          <a:effectLst/>
                          <a:latin typeface="Times New Roman" pitchFamily="18" charset="0"/>
                          <a:ea typeface="Calibri"/>
                          <a:cs typeface="Times New Roman" pitchFamily="18" charset="0"/>
                        </a:rPr>
                        <a:t>pada</a:t>
                      </a:r>
                      <a:r>
                        <a:rPr lang="en-US" sz="800" b="1" baseline="0" dirty="0" smtClean="0">
                          <a:effectLst/>
                          <a:latin typeface="Times New Roman" pitchFamily="18" charset="0"/>
                          <a:ea typeface="Calibri"/>
                          <a:cs typeface="Times New Roman" pitchFamily="18" charset="0"/>
                        </a:rPr>
                        <a:t> </a:t>
                      </a:r>
                      <a:r>
                        <a:rPr lang="en-US" sz="800" b="1" dirty="0" err="1" smtClean="0">
                          <a:effectLst/>
                          <a:latin typeface="Times New Roman" pitchFamily="18" charset="0"/>
                          <a:ea typeface="Calibri"/>
                          <a:cs typeface="Times New Roman" pitchFamily="18" charset="0"/>
                        </a:rPr>
                        <a:t>tudung</a:t>
                      </a:r>
                      <a:endParaRPr lang="id-ID" sz="800" b="1" dirty="0">
                        <a:effectLst/>
                        <a:latin typeface="Times New Roman" pitchFamily="18" charset="0"/>
                        <a:ea typeface="Calibri"/>
                        <a:cs typeface="Times New Roman" pitchFamily="18" charset="0"/>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a:effectLst/>
                          <a:latin typeface="Times New Roman"/>
                          <a:ea typeface="Calibri"/>
                          <a:cs typeface="Times New Roman"/>
                        </a:rPr>
                        <a:t>Bentuk</a:t>
                      </a:r>
                      <a:r>
                        <a:rPr lang="en-US" sz="800" b="1" dirty="0">
                          <a:effectLst/>
                          <a:latin typeface="Times New Roman"/>
                          <a:ea typeface="Calibri"/>
                          <a:cs typeface="Times New Roman"/>
                        </a:rPr>
                        <a:t> </a:t>
                      </a:r>
                      <a:r>
                        <a:rPr lang="en-US" sz="800" b="1" dirty="0" err="1">
                          <a:effectLst/>
                          <a:latin typeface="Times New Roman"/>
                          <a:ea typeface="Calibri"/>
                          <a:cs typeface="Times New Roman"/>
                        </a:rPr>
                        <a:t>Tangkai</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a:effectLst/>
                          <a:latin typeface="Times New Roman"/>
                          <a:ea typeface="Calibri"/>
                          <a:cs typeface="Times New Roman"/>
                        </a:rPr>
                        <a:t>Bentuk</a:t>
                      </a:r>
                      <a:r>
                        <a:rPr lang="en-US" sz="800" b="1" dirty="0">
                          <a:effectLst/>
                          <a:latin typeface="Times New Roman"/>
                          <a:ea typeface="Calibri"/>
                          <a:cs typeface="Times New Roman"/>
                        </a:rPr>
                        <a:t> </a:t>
                      </a:r>
                      <a:r>
                        <a:rPr lang="en-US" sz="800" b="1" dirty="0" err="1">
                          <a:effectLst/>
                          <a:latin typeface="Times New Roman"/>
                          <a:ea typeface="Calibri"/>
                          <a:cs typeface="Times New Roman"/>
                        </a:rPr>
                        <a:t>Umbi</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Struktur Dalam</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dirty="0" err="1">
                          <a:effectLst/>
                          <a:latin typeface="Times New Roman"/>
                          <a:ea typeface="Calibri"/>
                          <a:cs typeface="Times New Roman"/>
                        </a:rPr>
                        <a:t>Permukaan</a:t>
                      </a:r>
                      <a:r>
                        <a:rPr lang="en-US" sz="800" b="1" dirty="0">
                          <a:effectLst/>
                          <a:latin typeface="Times New Roman"/>
                          <a:ea typeface="Calibri"/>
                          <a:cs typeface="Times New Roman"/>
                        </a:rPr>
                        <a:t> </a:t>
                      </a:r>
                      <a:r>
                        <a:rPr lang="en-US" sz="800" b="1" dirty="0" err="1">
                          <a:effectLst/>
                          <a:latin typeface="Times New Roman"/>
                          <a:ea typeface="Calibri"/>
                          <a:cs typeface="Times New Roman"/>
                        </a:rPr>
                        <a:t>Tangkai</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Warna</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Times New Roman"/>
                          <a:ea typeface="Calibri"/>
                          <a:cs typeface="Times New Roman"/>
                        </a:rPr>
                        <a:t>Ukuran</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038">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078">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96">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96">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80">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114">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926">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effectLst/>
                          <a:latin typeface="Calibri"/>
                          <a:ea typeface="Calibri"/>
                          <a:cs typeface="Times New Roman"/>
                        </a:rPr>
                        <a:t> </a:t>
                      </a:r>
                      <a:endParaRPr lang="id-ID" sz="90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effectLst/>
                          <a:latin typeface="Calibri"/>
                          <a:ea typeface="Calibri"/>
                          <a:cs typeface="Times New Roman"/>
                        </a:rPr>
                        <a:t> </a:t>
                      </a:r>
                      <a:endParaRPr lang="id-ID" sz="900" dirty="0">
                        <a:effectLst/>
                        <a:latin typeface="Calibri"/>
                        <a:ea typeface="Calibri"/>
                        <a:cs typeface="Times New Roman"/>
                      </a:endParaRPr>
                    </a:p>
                  </a:txBody>
                  <a:tcPr marL="56673" marR="5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99592" y="404664"/>
            <a:ext cx="4392488" cy="400110"/>
          </a:xfrm>
          <a:prstGeom prst="rect">
            <a:avLst/>
          </a:prstGeom>
          <a:noFill/>
        </p:spPr>
        <p:txBody>
          <a:bodyPr wrap="square" rtlCol="0">
            <a:spAutoFit/>
          </a:bodyPr>
          <a:lstStyle/>
          <a:p>
            <a:pPr marL="342900" indent="-342900">
              <a:buFont typeface="Wingdings" pitchFamily="2" charset="2"/>
              <a:buChar char="Ø"/>
            </a:pPr>
            <a:r>
              <a:rPr lang="en-US" sz="2000" dirty="0" err="1" smtClean="0">
                <a:latin typeface="Times New Roman" pitchFamily="18" charset="0"/>
                <a:cs typeface="Times New Roman" pitchFamily="18" charset="0"/>
              </a:rPr>
              <a:t>Tabel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Karakteristik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Morfologi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Jamur</a:t>
            </a:r>
            <a:endParaRPr lang="id-ID"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2504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548" y="-2393169"/>
            <a:ext cx="3013985" cy="369332"/>
          </a:xfrm>
          <a:prstGeom prst="rect">
            <a:avLst/>
          </a:prstGeom>
          <a:noFill/>
        </p:spPr>
        <p:txBody>
          <a:bodyPr wrap="square" rtlCol="0">
            <a:spAutoFit/>
          </a:bodyPr>
          <a:lstStyle/>
          <a:p>
            <a:r>
              <a:rPr lang="id-ID" dirty="0" smtClean="0"/>
              <a:t>Tabel Hasil Penelitian</a:t>
            </a:r>
            <a:endParaRPr lang="id-ID" dirty="0"/>
          </a:p>
        </p:txBody>
      </p:sp>
      <p:sp>
        <p:nvSpPr>
          <p:cNvPr id="11" name="TextBox 10"/>
          <p:cNvSpPr txBox="1"/>
          <p:nvPr/>
        </p:nvSpPr>
        <p:spPr>
          <a:xfrm>
            <a:off x="1115616" y="836712"/>
            <a:ext cx="3312368" cy="400110"/>
          </a:xfrm>
          <a:prstGeom prst="rect">
            <a:avLst/>
          </a:prstGeom>
          <a:noFill/>
        </p:spPr>
        <p:txBody>
          <a:bodyPr wrap="square" rtlCol="0">
            <a:spAutoFit/>
          </a:bodyPr>
          <a:lstStyle/>
          <a:p>
            <a:pPr marL="285750" indent="-285750">
              <a:buFont typeface="Wingdings" panose="05000000000000000000" pitchFamily="2" charset="2"/>
              <a:buChar char="v"/>
            </a:pPr>
            <a:r>
              <a:rPr lang="id-ID" sz="2000" dirty="0" smtClean="0"/>
              <a:t>Tabel Hasil Penelitian</a:t>
            </a:r>
            <a:endParaRPr lang="id-ID" sz="2000" dirty="0"/>
          </a:p>
        </p:txBody>
      </p:sp>
      <p:cxnSp>
        <p:nvCxnSpPr>
          <p:cNvPr id="16" name="Straight Connector 15"/>
          <p:cNvCxnSpPr/>
          <p:nvPr/>
        </p:nvCxnSpPr>
        <p:spPr>
          <a:xfrm>
            <a:off x="1259632" y="191683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2" cstate="print"/>
          <a:srcRect l="2938" t="3962" r="4115" b="22754"/>
          <a:stretch/>
        </p:blipFill>
        <p:spPr>
          <a:xfrm>
            <a:off x="1115616" y="1206044"/>
            <a:ext cx="6912768" cy="4959260"/>
          </a:xfrm>
          <a:prstGeom prst="rect">
            <a:avLst/>
          </a:prstGeom>
        </p:spPr>
      </p:pic>
      <p:cxnSp>
        <p:nvCxnSpPr>
          <p:cNvPr id="22" name="Straight Connector 21"/>
          <p:cNvCxnSpPr/>
          <p:nvPr/>
        </p:nvCxnSpPr>
        <p:spPr>
          <a:xfrm>
            <a:off x="1115616" y="1628800"/>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616" y="6093296"/>
            <a:ext cx="6912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9321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908720"/>
            <a:ext cx="2232248" cy="461665"/>
          </a:xfrm>
          <a:prstGeom prst="rect">
            <a:avLst/>
          </a:prstGeom>
          <a:noFill/>
        </p:spPr>
        <p:txBody>
          <a:bodyPr wrap="square" rtlCol="0">
            <a:spAutoFit/>
          </a:bodyPr>
          <a:lstStyle/>
          <a:p>
            <a:pPr marL="285750" indent="-285750">
              <a:buFont typeface="Wingdings" panose="05000000000000000000" pitchFamily="2" charset="2"/>
              <a:buChar char="v"/>
            </a:pPr>
            <a:r>
              <a:rPr lang="id-ID" sz="2400" dirty="0" smtClean="0"/>
              <a:t>Pembahasan</a:t>
            </a:r>
            <a:endParaRPr lang="id-ID" sz="2400" dirty="0"/>
          </a:p>
        </p:txBody>
      </p:sp>
      <p:pic>
        <p:nvPicPr>
          <p:cNvPr id="5" name="Picture 4"/>
          <p:cNvPicPr>
            <a:picLocks noChangeAspect="1"/>
          </p:cNvPicPr>
          <p:nvPr/>
        </p:nvPicPr>
        <p:blipFill>
          <a:blip r:embed="rId2" cstate="print"/>
          <a:stretch>
            <a:fillRect/>
          </a:stretch>
        </p:blipFill>
        <p:spPr>
          <a:xfrm>
            <a:off x="1460973" y="1710100"/>
            <a:ext cx="2438611" cy="2609314"/>
          </a:xfrm>
          <a:prstGeom prst="rect">
            <a:avLst/>
          </a:prstGeom>
        </p:spPr>
      </p:pic>
      <p:sp>
        <p:nvSpPr>
          <p:cNvPr id="6" name="TextBox 5"/>
          <p:cNvSpPr txBox="1"/>
          <p:nvPr/>
        </p:nvSpPr>
        <p:spPr>
          <a:xfrm>
            <a:off x="5004048" y="1351594"/>
            <a:ext cx="3600400" cy="2031325"/>
          </a:xfrm>
          <a:prstGeom prst="rect">
            <a:avLst/>
          </a:prstGeom>
          <a:noFill/>
        </p:spPr>
        <p:txBody>
          <a:bodyPr wrap="square" rtlCol="0">
            <a:spAutoFit/>
          </a:bodyPr>
          <a:lstStyle/>
          <a:p>
            <a:r>
              <a:rPr lang="id-ID" dirty="0" smtClean="0"/>
              <a:t>Kingdom	     : </a:t>
            </a:r>
            <a:r>
              <a:rPr lang="id-ID" i="1" dirty="0"/>
              <a:t>Fungi</a:t>
            </a:r>
          </a:p>
          <a:p>
            <a:r>
              <a:rPr lang="en-US" dirty="0" smtClean="0"/>
              <a:t>Fi</a:t>
            </a:r>
            <a:r>
              <a:rPr lang="id-ID" dirty="0" smtClean="0"/>
              <a:t>lum	     : </a:t>
            </a:r>
            <a:r>
              <a:rPr lang="id-ID" i="1" dirty="0" smtClean="0"/>
              <a:t>Agaricomycota</a:t>
            </a:r>
            <a:endParaRPr lang="id-ID" i="1" dirty="0"/>
          </a:p>
          <a:p>
            <a:r>
              <a:rPr lang="en-US" dirty="0" err="1" smtClean="0"/>
              <a:t>Kela</a:t>
            </a:r>
            <a:r>
              <a:rPr lang="id-ID" dirty="0" smtClean="0"/>
              <a:t>s	     : </a:t>
            </a:r>
            <a:r>
              <a:rPr lang="id-ID" i="1" dirty="0"/>
              <a:t>Agaricomycetes</a:t>
            </a:r>
          </a:p>
          <a:p>
            <a:r>
              <a:rPr lang="id-ID" dirty="0" smtClean="0"/>
              <a:t>Ord</a:t>
            </a:r>
            <a:r>
              <a:rPr lang="en-US" dirty="0" smtClean="0"/>
              <a:t>o	     </a:t>
            </a:r>
            <a:r>
              <a:rPr lang="id-ID" dirty="0" smtClean="0"/>
              <a:t>:</a:t>
            </a:r>
            <a:r>
              <a:rPr lang="id-ID" i="1" dirty="0" smtClean="0"/>
              <a:t> </a:t>
            </a:r>
            <a:r>
              <a:rPr lang="id-ID" i="1" dirty="0"/>
              <a:t>Russulales</a:t>
            </a:r>
          </a:p>
          <a:p>
            <a:r>
              <a:rPr lang="id-ID" dirty="0" smtClean="0"/>
              <a:t>Famil</a:t>
            </a:r>
            <a:r>
              <a:rPr lang="en-US" dirty="0" smtClean="0"/>
              <a:t>i</a:t>
            </a:r>
            <a:r>
              <a:rPr lang="id-ID" dirty="0" smtClean="0"/>
              <a:t> 	    </a:t>
            </a:r>
            <a:r>
              <a:rPr lang="en-US" dirty="0" smtClean="0"/>
              <a:t> </a:t>
            </a:r>
            <a:r>
              <a:rPr lang="id-ID" dirty="0" smtClean="0"/>
              <a:t>: </a:t>
            </a:r>
            <a:r>
              <a:rPr lang="id-ID" i="1" dirty="0" smtClean="0"/>
              <a:t>Russulaceae</a:t>
            </a:r>
          </a:p>
          <a:p>
            <a:r>
              <a:rPr lang="id-ID" dirty="0" smtClean="0"/>
              <a:t>Genus</a:t>
            </a:r>
            <a:r>
              <a:rPr lang="en-US" dirty="0" smtClean="0"/>
              <a:t>	     </a:t>
            </a:r>
            <a:r>
              <a:rPr lang="id-ID" dirty="0" smtClean="0"/>
              <a:t>: </a:t>
            </a:r>
            <a:r>
              <a:rPr lang="id-ID" i="1" dirty="0" smtClean="0"/>
              <a:t>Russula</a:t>
            </a:r>
          </a:p>
          <a:p>
            <a:r>
              <a:rPr lang="id-ID" dirty="0" smtClean="0"/>
              <a:t>Spesies         : </a:t>
            </a:r>
            <a:r>
              <a:rPr lang="id-ID" i="1" dirty="0" smtClean="0"/>
              <a:t>Russula</a:t>
            </a:r>
            <a:r>
              <a:rPr lang="id-ID" dirty="0" smtClean="0"/>
              <a:t> </a:t>
            </a:r>
            <a:r>
              <a:rPr lang="id-ID" i="1" dirty="0" smtClean="0"/>
              <a:t>mairei</a:t>
            </a:r>
            <a:endParaRPr lang="id-ID" i="1" dirty="0"/>
          </a:p>
        </p:txBody>
      </p:sp>
      <p:sp>
        <p:nvSpPr>
          <p:cNvPr id="8" name="TextBox 7"/>
          <p:cNvSpPr txBox="1"/>
          <p:nvPr/>
        </p:nvSpPr>
        <p:spPr>
          <a:xfrm>
            <a:off x="1460973" y="4404906"/>
            <a:ext cx="1728192" cy="369332"/>
          </a:xfrm>
          <a:prstGeom prst="rect">
            <a:avLst/>
          </a:prstGeom>
          <a:noFill/>
        </p:spPr>
        <p:txBody>
          <a:bodyPr wrap="square" rtlCol="0">
            <a:spAutoFit/>
          </a:bodyPr>
          <a:lstStyle/>
          <a:p>
            <a:r>
              <a:rPr lang="id-ID" i="1" dirty="0"/>
              <a:t>Russula mairei</a:t>
            </a:r>
          </a:p>
        </p:txBody>
      </p:sp>
      <p:sp>
        <p:nvSpPr>
          <p:cNvPr id="9" name="TextBox 8"/>
          <p:cNvSpPr txBox="1"/>
          <p:nvPr/>
        </p:nvSpPr>
        <p:spPr>
          <a:xfrm>
            <a:off x="1475656" y="5301208"/>
            <a:ext cx="6984776" cy="1477328"/>
          </a:xfrm>
          <a:prstGeom prst="rect">
            <a:avLst/>
          </a:prstGeom>
          <a:noFill/>
        </p:spPr>
        <p:txBody>
          <a:bodyPr wrap="square" rtlCol="0">
            <a:spAutoFit/>
          </a:bodyPr>
          <a:lstStyle/>
          <a:p>
            <a:pPr algn="just"/>
            <a:r>
              <a:rPr lang="id-ID" dirty="0"/>
              <a:t>Bentuk tudung melingkar, melengkung ke atas dengan bagian tengah cekung, berwarna </a:t>
            </a:r>
            <a:r>
              <a:rPr lang="id-ID" dirty="0" smtClean="0"/>
              <a:t>pink keputihan, </a:t>
            </a:r>
            <a:r>
              <a:rPr lang="id-ID" dirty="0"/>
              <a:t>tekstur halus dan </a:t>
            </a:r>
            <a:r>
              <a:rPr lang="id-ID" dirty="0" smtClean="0"/>
              <a:t>berdaging. </a:t>
            </a:r>
            <a:r>
              <a:rPr lang="id-ID" dirty="0"/>
              <a:t>Lamella berbentuk reguler</a:t>
            </a:r>
            <a:r>
              <a:rPr lang="id-ID" dirty="0" smtClean="0"/>
              <a:t>, garis tepi </a:t>
            </a:r>
            <a:r>
              <a:rPr lang="id-ID" dirty="0"/>
              <a:t>rata, perlekatan lurus pada tangkai, berwarna putih. Tangkai terletak central pada tudung, tekstur permukaan halus, Habitat di tanah</a:t>
            </a:r>
          </a:p>
        </p:txBody>
      </p:sp>
    </p:spTree>
    <p:extLst>
      <p:ext uri="{BB962C8B-B14F-4D97-AF65-F5344CB8AC3E}">
        <p14:creationId xmlns:p14="http://schemas.microsoft.com/office/powerpoint/2010/main" xmlns="" val="421983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TNGP CP\Granit dataran rendah\IMG_24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0063" y="2780928"/>
            <a:ext cx="2322297" cy="17417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rved Down Arrow 1"/>
          <p:cNvSpPr/>
          <p:nvPr/>
        </p:nvSpPr>
        <p:spPr>
          <a:xfrm rot="1333711">
            <a:off x="4305598" y="1127862"/>
            <a:ext cx="2851592" cy="11422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1027" name="Picture 3" descr="C:\Users\user\Downloads\images (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792"/>
          <a:stretch/>
        </p:blipFill>
        <p:spPr bwMode="auto">
          <a:xfrm>
            <a:off x="1547666" y="1453412"/>
            <a:ext cx="2232246" cy="16875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user\Downloads\TNGP CP\20160220_1213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4" y="4149080"/>
            <a:ext cx="2232246" cy="18429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rved Left Arrow 3"/>
          <p:cNvSpPr/>
          <p:nvPr/>
        </p:nvSpPr>
        <p:spPr>
          <a:xfrm rot="4086185">
            <a:off x="4959362" y="4715463"/>
            <a:ext cx="1126852" cy="28852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6" name="TextBox 5"/>
          <p:cNvSpPr txBox="1"/>
          <p:nvPr/>
        </p:nvSpPr>
        <p:spPr>
          <a:xfrm>
            <a:off x="2843808" y="290795"/>
            <a:ext cx="3492387"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LATAR BELAKANG</a:t>
            </a:r>
            <a:endParaRPr lang="id-ID" sz="2800" dirty="0">
              <a:latin typeface="Times New Roman" pitchFamily="18" charset="0"/>
              <a:cs typeface="Times New Roman" pitchFamily="18" charset="0"/>
            </a:endParaRPr>
          </a:p>
        </p:txBody>
      </p:sp>
      <p:sp>
        <p:nvSpPr>
          <p:cNvPr id="7" name="TextBox 6"/>
          <p:cNvSpPr txBox="1"/>
          <p:nvPr/>
        </p:nvSpPr>
        <p:spPr>
          <a:xfrm>
            <a:off x="899592" y="3319246"/>
            <a:ext cx="3295912" cy="707886"/>
          </a:xfrm>
          <a:prstGeom prst="rect">
            <a:avLst/>
          </a:prstGeom>
          <a:noFill/>
        </p:spPr>
        <p:txBody>
          <a:bodyPr wrap="square" rtlCol="0">
            <a:spAutoFit/>
          </a:bodyPr>
          <a:lstStyle/>
          <a:p>
            <a:pPr algn="ctr"/>
            <a:r>
              <a:rPr lang="id-ID" sz="2000" dirty="0" smtClean="0">
                <a:latin typeface="Times New Roman" pitchFamily="18" charset="0"/>
                <a:cs typeface="Times New Roman" pitchFamily="18" charset="0"/>
              </a:rPr>
              <a:t>Taman Nasional Gunung Palung</a:t>
            </a:r>
            <a:endParaRPr lang="id-ID" sz="2000" dirty="0">
              <a:latin typeface="Times New Roman" pitchFamily="18" charset="0"/>
              <a:cs typeface="Times New Roman" pitchFamily="18" charset="0"/>
            </a:endParaRPr>
          </a:p>
        </p:txBody>
      </p:sp>
      <p:sp>
        <p:nvSpPr>
          <p:cNvPr id="8" name="TextBox 7"/>
          <p:cNvSpPr txBox="1"/>
          <p:nvPr/>
        </p:nvSpPr>
        <p:spPr>
          <a:xfrm>
            <a:off x="1455300" y="6151084"/>
            <a:ext cx="2324612" cy="400110"/>
          </a:xfrm>
          <a:prstGeom prst="rect">
            <a:avLst/>
          </a:prstGeom>
          <a:noFill/>
        </p:spPr>
        <p:txBody>
          <a:bodyPr wrap="square" rtlCol="0">
            <a:spAutoFit/>
          </a:bodyPr>
          <a:lstStyle/>
          <a:p>
            <a:pPr algn="ctr"/>
            <a:r>
              <a:rPr lang="id-ID" sz="2000" dirty="0" smtClean="0">
                <a:latin typeface="Times New Roman" pitchFamily="18" charset="0"/>
                <a:cs typeface="Times New Roman" pitchFamily="18" charset="0"/>
              </a:rPr>
              <a:t>Jamur Makroskopis</a:t>
            </a:r>
            <a:endParaRPr lang="id-ID" sz="2000" dirty="0">
              <a:latin typeface="Times New Roman" pitchFamily="18" charset="0"/>
              <a:cs typeface="Times New Roman" pitchFamily="18" charset="0"/>
            </a:endParaRPr>
          </a:p>
        </p:txBody>
      </p:sp>
      <p:sp>
        <p:nvSpPr>
          <p:cNvPr id="9" name="TextBox 8"/>
          <p:cNvSpPr txBox="1"/>
          <p:nvPr/>
        </p:nvSpPr>
        <p:spPr>
          <a:xfrm>
            <a:off x="5522788" y="4581128"/>
            <a:ext cx="2289572" cy="400110"/>
          </a:xfrm>
          <a:prstGeom prst="rect">
            <a:avLst/>
          </a:prstGeom>
          <a:noFill/>
        </p:spPr>
        <p:txBody>
          <a:bodyPr wrap="square" rtlCol="0">
            <a:spAutoFit/>
          </a:bodyPr>
          <a:lstStyle/>
          <a:p>
            <a:pPr algn="ctr"/>
            <a:r>
              <a:rPr lang="id-ID" sz="2000" dirty="0" smtClean="0">
                <a:latin typeface="Times New Roman" pitchFamily="18" charset="0"/>
                <a:cs typeface="Times New Roman" pitchFamily="18" charset="0"/>
              </a:rPr>
              <a:t>Cabang Panti</a:t>
            </a:r>
            <a:endParaRPr lang="id-ID"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26008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87624" y="1268760"/>
            <a:ext cx="2736304" cy="2530059"/>
          </a:xfrm>
          <a:prstGeom prst="rect">
            <a:avLst/>
          </a:prstGeom>
        </p:spPr>
      </p:pic>
      <p:sp>
        <p:nvSpPr>
          <p:cNvPr id="5" name="TextBox 4"/>
          <p:cNvSpPr txBox="1"/>
          <p:nvPr/>
        </p:nvSpPr>
        <p:spPr>
          <a:xfrm>
            <a:off x="1187624" y="3933056"/>
            <a:ext cx="2592288" cy="369332"/>
          </a:xfrm>
          <a:prstGeom prst="rect">
            <a:avLst/>
          </a:prstGeom>
          <a:noFill/>
        </p:spPr>
        <p:txBody>
          <a:bodyPr wrap="square" rtlCol="0">
            <a:spAutoFit/>
          </a:bodyPr>
          <a:lstStyle/>
          <a:p>
            <a:r>
              <a:rPr lang="id-ID" i="1" dirty="0" smtClean="0"/>
              <a:t>Russula sardonia</a:t>
            </a:r>
            <a:endParaRPr lang="id-ID" i="1" dirty="0"/>
          </a:p>
        </p:txBody>
      </p:sp>
      <p:sp>
        <p:nvSpPr>
          <p:cNvPr id="6" name="TextBox 5"/>
          <p:cNvSpPr txBox="1"/>
          <p:nvPr/>
        </p:nvSpPr>
        <p:spPr>
          <a:xfrm>
            <a:off x="4716016" y="1484784"/>
            <a:ext cx="3528392"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a:t>Russulales</a:t>
            </a:r>
          </a:p>
          <a:p>
            <a:r>
              <a:rPr lang="id-ID" dirty="0" smtClean="0"/>
              <a:t>Famil</a:t>
            </a:r>
            <a:r>
              <a:rPr lang="en-US" dirty="0" smtClean="0"/>
              <a:t>i</a:t>
            </a:r>
            <a:r>
              <a:rPr lang="id-ID" dirty="0" smtClean="0"/>
              <a:t> </a:t>
            </a:r>
            <a:r>
              <a:rPr lang="id-ID" dirty="0"/>
              <a:t>	     : </a:t>
            </a:r>
            <a:r>
              <a:rPr lang="id-ID" i="1" dirty="0"/>
              <a:t>Russulaceae</a:t>
            </a:r>
          </a:p>
          <a:p>
            <a:r>
              <a:rPr lang="id-ID" dirty="0" smtClean="0"/>
              <a:t>Genus</a:t>
            </a:r>
            <a:r>
              <a:rPr lang="en-US" dirty="0" smtClean="0"/>
              <a:t>	     </a:t>
            </a:r>
            <a:r>
              <a:rPr lang="id-ID" dirty="0" smtClean="0"/>
              <a:t>: </a:t>
            </a:r>
            <a:r>
              <a:rPr lang="id-ID" i="1" dirty="0"/>
              <a:t>Russula</a:t>
            </a:r>
          </a:p>
          <a:p>
            <a:r>
              <a:rPr lang="id-ID" dirty="0"/>
              <a:t>Spesies         : </a:t>
            </a:r>
            <a:r>
              <a:rPr lang="id-ID" i="1" dirty="0"/>
              <a:t>Russula </a:t>
            </a:r>
            <a:r>
              <a:rPr lang="id-ID" i="1" dirty="0" smtClean="0"/>
              <a:t>sardonia</a:t>
            </a:r>
            <a:endParaRPr lang="id-ID" i="1" dirty="0"/>
          </a:p>
        </p:txBody>
      </p:sp>
      <p:sp>
        <p:nvSpPr>
          <p:cNvPr id="7" name="TextBox 6"/>
          <p:cNvSpPr txBox="1"/>
          <p:nvPr/>
        </p:nvSpPr>
        <p:spPr>
          <a:xfrm>
            <a:off x="1187624" y="4725144"/>
            <a:ext cx="7056784" cy="1477328"/>
          </a:xfrm>
          <a:prstGeom prst="rect">
            <a:avLst/>
          </a:prstGeom>
          <a:noFill/>
        </p:spPr>
        <p:txBody>
          <a:bodyPr wrap="square" rtlCol="0">
            <a:spAutoFit/>
          </a:bodyPr>
          <a:lstStyle/>
          <a:p>
            <a:pPr algn="just"/>
            <a:r>
              <a:rPr lang="id-ID" dirty="0"/>
              <a:t>Bentuk tudung melingkar, melengkung ke atas dengan bagian tengah cekung, berwarna putih keunguan, tekstur halus dan </a:t>
            </a:r>
            <a:r>
              <a:rPr lang="id-ID" dirty="0" smtClean="0"/>
              <a:t>berdaging</a:t>
            </a:r>
            <a:r>
              <a:rPr lang="id-ID" dirty="0"/>
              <a:t>.</a:t>
            </a:r>
            <a:r>
              <a:rPr lang="id-ID" dirty="0" smtClean="0"/>
              <a:t> </a:t>
            </a:r>
            <a:r>
              <a:rPr lang="id-ID" dirty="0"/>
              <a:t>Lamella berbentuk reguler, </a:t>
            </a:r>
            <a:r>
              <a:rPr lang="id-ID" dirty="0" smtClean="0"/>
              <a:t>garis tepi </a:t>
            </a:r>
            <a:r>
              <a:rPr lang="id-ID" dirty="0"/>
              <a:t>rata, perlekatan lurus pada tangkai, berwarna putih. Tangkai terletak central pada tudung, tekstur permukaan halus, Habitat di tanah</a:t>
            </a:r>
          </a:p>
        </p:txBody>
      </p:sp>
    </p:spTree>
    <p:extLst>
      <p:ext uri="{BB962C8B-B14F-4D97-AF65-F5344CB8AC3E}">
        <p14:creationId xmlns:p14="http://schemas.microsoft.com/office/powerpoint/2010/main" xmlns="" val="293564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rot="16200000">
            <a:off x="1115268" y="508762"/>
            <a:ext cx="2880668" cy="2920237"/>
          </a:xfrm>
          <a:prstGeom prst="rect">
            <a:avLst/>
          </a:prstGeom>
        </p:spPr>
      </p:pic>
      <p:sp>
        <p:nvSpPr>
          <p:cNvPr id="2" name="TextBox 1"/>
          <p:cNvSpPr txBox="1"/>
          <p:nvPr/>
        </p:nvSpPr>
        <p:spPr>
          <a:xfrm>
            <a:off x="1115268" y="3523583"/>
            <a:ext cx="1944216" cy="369332"/>
          </a:xfrm>
          <a:prstGeom prst="rect">
            <a:avLst/>
          </a:prstGeom>
          <a:noFill/>
        </p:spPr>
        <p:txBody>
          <a:bodyPr wrap="square" rtlCol="0">
            <a:spAutoFit/>
          </a:bodyPr>
          <a:lstStyle/>
          <a:p>
            <a:r>
              <a:rPr lang="id-ID" i="1" dirty="0" smtClean="0"/>
              <a:t>Russula fragilis</a:t>
            </a:r>
            <a:endParaRPr lang="id-ID" i="1" dirty="0"/>
          </a:p>
        </p:txBody>
      </p:sp>
      <p:sp>
        <p:nvSpPr>
          <p:cNvPr id="3" name="TextBox 2"/>
          <p:cNvSpPr txBox="1"/>
          <p:nvPr/>
        </p:nvSpPr>
        <p:spPr>
          <a:xfrm>
            <a:off x="4788024" y="814718"/>
            <a:ext cx="3240360"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a:t>Russulales</a:t>
            </a:r>
          </a:p>
          <a:p>
            <a:r>
              <a:rPr lang="id-ID" dirty="0" smtClean="0"/>
              <a:t>Famil</a:t>
            </a:r>
            <a:r>
              <a:rPr lang="en-US" dirty="0" smtClean="0"/>
              <a:t>i</a:t>
            </a:r>
            <a:r>
              <a:rPr lang="id-ID" dirty="0" smtClean="0"/>
              <a:t> </a:t>
            </a:r>
            <a:r>
              <a:rPr lang="id-ID" dirty="0"/>
              <a:t>	     : </a:t>
            </a:r>
            <a:r>
              <a:rPr lang="id-ID" i="1" dirty="0"/>
              <a:t>Russulaceae</a:t>
            </a:r>
          </a:p>
          <a:p>
            <a:r>
              <a:rPr lang="id-ID" dirty="0" smtClean="0"/>
              <a:t>Genus</a:t>
            </a:r>
            <a:r>
              <a:rPr lang="en-US" dirty="0" smtClean="0"/>
              <a:t>	     </a:t>
            </a:r>
            <a:r>
              <a:rPr lang="id-ID" dirty="0" smtClean="0"/>
              <a:t>: </a:t>
            </a:r>
            <a:r>
              <a:rPr lang="id-ID" i="1" dirty="0"/>
              <a:t>Russula</a:t>
            </a:r>
          </a:p>
          <a:p>
            <a:r>
              <a:rPr lang="id-ID" dirty="0"/>
              <a:t>Spesies         : </a:t>
            </a:r>
            <a:r>
              <a:rPr lang="id-ID" i="1" dirty="0"/>
              <a:t>Russula </a:t>
            </a:r>
            <a:r>
              <a:rPr lang="id-ID" i="1" dirty="0" smtClean="0"/>
              <a:t>fragilis</a:t>
            </a:r>
            <a:endParaRPr lang="id-ID" i="1" dirty="0"/>
          </a:p>
        </p:txBody>
      </p:sp>
      <p:sp>
        <p:nvSpPr>
          <p:cNvPr id="5" name="TextBox 4"/>
          <p:cNvSpPr txBox="1"/>
          <p:nvPr/>
        </p:nvSpPr>
        <p:spPr>
          <a:xfrm>
            <a:off x="1259632" y="4221088"/>
            <a:ext cx="6912768" cy="1477328"/>
          </a:xfrm>
          <a:prstGeom prst="rect">
            <a:avLst/>
          </a:prstGeom>
          <a:noFill/>
        </p:spPr>
        <p:txBody>
          <a:bodyPr wrap="square" rtlCol="0">
            <a:spAutoFit/>
          </a:bodyPr>
          <a:lstStyle/>
          <a:p>
            <a:pPr algn="just"/>
            <a:r>
              <a:rPr lang="id-ID" dirty="0"/>
              <a:t>Bentuk tudung melingkar, melengkung ke atas dengan bagian tengah cekung, berwarna </a:t>
            </a:r>
            <a:r>
              <a:rPr lang="id-ID" dirty="0" smtClean="0"/>
              <a:t>merah keputihan, </a:t>
            </a:r>
            <a:r>
              <a:rPr lang="id-ID" dirty="0"/>
              <a:t>tekstur halus dan </a:t>
            </a:r>
            <a:r>
              <a:rPr lang="id-ID" dirty="0" smtClean="0"/>
              <a:t>berdaging. </a:t>
            </a:r>
            <a:r>
              <a:rPr lang="id-ID" dirty="0"/>
              <a:t>Lamella berbentuk reguler</a:t>
            </a:r>
            <a:r>
              <a:rPr lang="id-ID" dirty="0" smtClean="0"/>
              <a:t>, garis tepi </a:t>
            </a:r>
            <a:r>
              <a:rPr lang="id-ID" dirty="0"/>
              <a:t>rata, perlekatan lurus pada tangkai, berwarna putih. Tangkai terletak central pada tudung, tekstur permukaan halus, Habitat di tanah</a:t>
            </a:r>
          </a:p>
        </p:txBody>
      </p:sp>
    </p:spTree>
    <p:extLst>
      <p:ext uri="{BB962C8B-B14F-4D97-AF65-F5344CB8AC3E}">
        <p14:creationId xmlns:p14="http://schemas.microsoft.com/office/powerpoint/2010/main" xmlns="" val="285567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692697"/>
            <a:ext cx="2952328"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115616" y="3779748"/>
            <a:ext cx="2448272" cy="369332"/>
          </a:xfrm>
          <a:prstGeom prst="rect">
            <a:avLst/>
          </a:prstGeom>
          <a:noFill/>
        </p:spPr>
        <p:txBody>
          <a:bodyPr wrap="square" rtlCol="0">
            <a:spAutoFit/>
          </a:bodyPr>
          <a:lstStyle/>
          <a:p>
            <a:r>
              <a:rPr lang="id-ID" i="1" dirty="0" smtClean="0"/>
              <a:t>Lactarius vellereus</a:t>
            </a:r>
            <a:endParaRPr lang="id-ID" i="1" dirty="0"/>
          </a:p>
        </p:txBody>
      </p:sp>
      <p:sp>
        <p:nvSpPr>
          <p:cNvPr id="5" name="TextBox 4"/>
          <p:cNvSpPr txBox="1"/>
          <p:nvPr/>
        </p:nvSpPr>
        <p:spPr>
          <a:xfrm>
            <a:off x="4355976" y="1014699"/>
            <a:ext cx="3816424"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a:t>Russulales</a:t>
            </a:r>
          </a:p>
          <a:p>
            <a:r>
              <a:rPr lang="id-ID" dirty="0" smtClean="0"/>
              <a:t>Famil</a:t>
            </a:r>
            <a:r>
              <a:rPr lang="en-US" dirty="0" smtClean="0"/>
              <a:t>i</a:t>
            </a:r>
            <a:r>
              <a:rPr lang="id-ID" dirty="0" smtClean="0"/>
              <a:t> </a:t>
            </a:r>
            <a:r>
              <a:rPr lang="id-ID" dirty="0"/>
              <a:t>	     : </a:t>
            </a:r>
            <a:r>
              <a:rPr lang="id-ID" i="1" dirty="0"/>
              <a:t>Russulaceae</a:t>
            </a:r>
          </a:p>
          <a:p>
            <a:r>
              <a:rPr lang="id-ID" dirty="0" smtClean="0"/>
              <a:t>Genus</a:t>
            </a:r>
            <a:r>
              <a:rPr lang="en-US" dirty="0" smtClean="0"/>
              <a:t>	     </a:t>
            </a:r>
            <a:r>
              <a:rPr lang="id-ID" dirty="0" smtClean="0"/>
              <a:t>: </a:t>
            </a:r>
            <a:r>
              <a:rPr lang="id-ID" i="1" dirty="0"/>
              <a:t>Russula</a:t>
            </a:r>
          </a:p>
          <a:p>
            <a:r>
              <a:rPr lang="id-ID" dirty="0"/>
              <a:t>Spesies         : </a:t>
            </a:r>
            <a:r>
              <a:rPr lang="id-ID" i="1" dirty="0" smtClean="0"/>
              <a:t>Lactarius Vellereus</a:t>
            </a:r>
            <a:endParaRPr lang="id-ID" i="1" dirty="0"/>
          </a:p>
        </p:txBody>
      </p:sp>
      <p:sp>
        <p:nvSpPr>
          <p:cNvPr id="6" name="TextBox 5"/>
          <p:cNvSpPr txBox="1"/>
          <p:nvPr/>
        </p:nvSpPr>
        <p:spPr>
          <a:xfrm>
            <a:off x="1259632" y="4509120"/>
            <a:ext cx="6912768" cy="1477328"/>
          </a:xfrm>
          <a:prstGeom prst="rect">
            <a:avLst/>
          </a:prstGeom>
          <a:noFill/>
        </p:spPr>
        <p:txBody>
          <a:bodyPr wrap="square" rtlCol="0">
            <a:spAutoFit/>
          </a:bodyPr>
          <a:lstStyle/>
          <a:p>
            <a:pPr algn="just"/>
            <a:r>
              <a:rPr lang="id-ID" dirty="0"/>
              <a:t>Bentuk tudung melingkar, melengkung ke </a:t>
            </a:r>
            <a:r>
              <a:rPr lang="id-ID" dirty="0" smtClean="0"/>
              <a:t>atas </a:t>
            </a:r>
            <a:r>
              <a:rPr lang="id-ID" dirty="0"/>
              <a:t>dengan bagian tengah cekung, berwarna </a:t>
            </a:r>
            <a:r>
              <a:rPr lang="id-ID" dirty="0" smtClean="0"/>
              <a:t>putih, </a:t>
            </a:r>
            <a:r>
              <a:rPr lang="id-ID" dirty="0"/>
              <a:t>tekstur halus dan berdaging, tepian melengkung kedalam. Lamella berbentuk reguler</a:t>
            </a:r>
            <a:r>
              <a:rPr lang="id-ID" dirty="0" smtClean="0"/>
              <a:t>, garis tepi </a:t>
            </a:r>
            <a:r>
              <a:rPr lang="id-ID" dirty="0"/>
              <a:t>rata, perlekatan lurus pada tangkai, berwarna putih. Tangkai terletak central pada tudung, tekstur permukaan halus, Habitat di </a:t>
            </a:r>
            <a:r>
              <a:rPr lang="id-ID" dirty="0" smtClean="0"/>
              <a:t>tanah.</a:t>
            </a:r>
            <a:endParaRPr lang="id-ID" dirty="0"/>
          </a:p>
        </p:txBody>
      </p:sp>
    </p:spTree>
    <p:extLst>
      <p:ext uri="{BB962C8B-B14F-4D97-AF65-F5344CB8AC3E}">
        <p14:creationId xmlns:p14="http://schemas.microsoft.com/office/powerpoint/2010/main" xmlns="" val="25723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968376" y="692696"/>
            <a:ext cx="2595512" cy="265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968376" y="3645024"/>
            <a:ext cx="1947440" cy="369332"/>
          </a:xfrm>
          <a:prstGeom prst="rect">
            <a:avLst/>
          </a:prstGeom>
          <a:noFill/>
        </p:spPr>
        <p:txBody>
          <a:bodyPr wrap="square" rtlCol="0">
            <a:spAutoFit/>
          </a:bodyPr>
          <a:lstStyle/>
          <a:p>
            <a:r>
              <a:rPr lang="id-ID" i="1" dirty="0" smtClean="0"/>
              <a:t>Lactarius</a:t>
            </a:r>
            <a:r>
              <a:rPr lang="id-ID" dirty="0" smtClean="0"/>
              <a:t> sp.</a:t>
            </a:r>
            <a:endParaRPr lang="id-ID" dirty="0"/>
          </a:p>
        </p:txBody>
      </p:sp>
      <p:sp>
        <p:nvSpPr>
          <p:cNvPr id="6" name="TextBox 5"/>
          <p:cNvSpPr txBox="1"/>
          <p:nvPr/>
        </p:nvSpPr>
        <p:spPr>
          <a:xfrm>
            <a:off x="4644008" y="1124744"/>
            <a:ext cx="4176464"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a:t>Russulales</a:t>
            </a:r>
          </a:p>
          <a:p>
            <a:r>
              <a:rPr lang="id-ID" dirty="0" smtClean="0"/>
              <a:t>Famil</a:t>
            </a:r>
            <a:r>
              <a:rPr lang="en-US" dirty="0" smtClean="0"/>
              <a:t>i</a:t>
            </a:r>
            <a:r>
              <a:rPr lang="id-ID" dirty="0" smtClean="0"/>
              <a:t> </a:t>
            </a:r>
            <a:r>
              <a:rPr lang="id-ID" dirty="0"/>
              <a:t>	     : </a:t>
            </a:r>
            <a:r>
              <a:rPr lang="id-ID" i="1" dirty="0"/>
              <a:t>Russulaceae</a:t>
            </a:r>
          </a:p>
          <a:p>
            <a:r>
              <a:rPr lang="id-ID" dirty="0" smtClean="0"/>
              <a:t>Genus</a:t>
            </a:r>
            <a:r>
              <a:rPr lang="en-US" dirty="0" smtClean="0"/>
              <a:t>	     </a:t>
            </a:r>
            <a:r>
              <a:rPr lang="id-ID" dirty="0" smtClean="0"/>
              <a:t>: </a:t>
            </a:r>
            <a:r>
              <a:rPr lang="id-ID" i="1" dirty="0"/>
              <a:t>Russula</a:t>
            </a:r>
          </a:p>
          <a:p>
            <a:r>
              <a:rPr lang="id-ID" dirty="0"/>
              <a:t>Spesies         : </a:t>
            </a:r>
            <a:r>
              <a:rPr lang="id-ID" i="1" dirty="0" smtClean="0"/>
              <a:t>Lactarius</a:t>
            </a:r>
            <a:r>
              <a:rPr lang="id-ID" dirty="0" smtClean="0"/>
              <a:t> sp.</a:t>
            </a:r>
            <a:endParaRPr lang="id-ID" dirty="0"/>
          </a:p>
        </p:txBody>
      </p:sp>
      <p:sp>
        <p:nvSpPr>
          <p:cNvPr id="7" name="TextBox 6"/>
          <p:cNvSpPr txBox="1"/>
          <p:nvPr/>
        </p:nvSpPr>
        <p:spPr>
          <a:xfrm>
            <a:off x="1187624" y="4365104"/>
            <a:ext cx="7200800" cy="1477328"/>
          </a:xfrm>
          <a:prstGeom prst="rect">
            <a:avLst/>
          </a:prstGeom>
          <a:noFill/>
        </p:spPr>
        <p:txBody>
          <a:bodyPr wrap="square" rtlCol="0">
            <a:spAutoFit/>
          </a:bodyPr>
          <a:lstStyle/>
          <a:p>
            <a:pPr algn="just"/>
            <a:r>
              <a:rPr lang="id-ID" dirty="0"/>
              <a:t>Bentuk tudung melingkar, </a:t>
            </a:r>
            <a:r>
              <a:rPr lang="id-ID" dirty="0" smtClean="0"/>
              <a:t>cembung melebar dengan </a:t>
            </a:r>
            <a:r>
              <a:rPr lang="id-ID" dirty="0"/>
              <a:t>bagian tengah </a:t>
            </a:r>
            <a:r>
              <a:rPr lang="id-ID" dirty="0" smtClean="0"/>
              <a:t>cekung kedalam, berwarna coklat muda, </a:t>
            </a:r>
            <a:r>
              <a:rPr lang="id-ID" dirty="0"/>
              <a:t>tekstur halus dan berdaging, </a:t>
            </a:r>
            <a:r>
              <a:rPr lang="id-ID" dirty="0" smtClean="0"/>
              <a:t>tepi garis tudung rata. </a:t>
            </a:r>
            <a:r>
              <a:rPr lang="id-ID" dirty="0"/>
              <a:t>Lamella berbentuk reguler, garis tepi rata, perlekatan lurus pada tangkai, berwarna putih. Tangkai terletak central pada tudung, tekstur permukaan halus, Habitat di tanah.</a:t>
            </a:r>
          </a:p>
        </p:txBody>
      </p:sp>
    </p:spTree>
    <p:extLst>
      <p:ext uri="{BB962C8B-B14F-4D97-AF65-F5344CB8AC3E}">
        <p14:creationId xmlns:p14="http://schemas.microsoft.com/office/powerpoint/2010/main" xmlns="" val="142051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692695"/>
            <a:ext cx="2736304" cy="2361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162360" y="3275167"/>
            <a:ext cx="2520280" cy="369332"/>
          </a:xfrm>
          <a:prstGeom prst="rect">
            <a:avLst/>
          </a:prstGeom>
          <a:noFill/>
        </p:spPr>
        <p:txBody>
          <a:bodyPr wrap="square" rtlCol="0">
            <a:spAutoFit/>
          </a:bodyPr>
          <a:lstStyle/>
          <a:p>
            <a:r>
              <a:rPr lang="id-ID" i="1" dirty="0" smtClean="0"/>
              <a:t>Coltricia perennis</a:t>
            </a:r>
            <a:endParaRPr lang="id-ID" i="1" dirty="0"/>
          </a:p>
        </p:txBody>
      </p:sp>
      <p:sp>
        <p:nvSpPr>
          <p:cNvPr id="5" name="TextBox 4"/>
          <p:cNvSpPr txBox="1"/>
          <p:nvPr/>
        </p:nvSpPr>
        <p:spPr>
          <a:xfrm>
            <a:off x="4499992" y="745936"/>
            <a:ext cx="3816424" cy="2031325"/>
          </a:xfrm>
          <a:prstGeom prst="rect">
            <a:avLst/>
          </a:prstGeom>
          <a:noFill/>
        </p:spPr>
        <p:txBody>
          <a:bodyPr wrap="square" rtlCol="0">
            <a:spAutoFit/>
          </a:bodyPr>
          <a:lstStyle/>
          <a:p>
            <a:r>
              <a:rPr lang="id-ID" dirty="0"/>
              <a:t>Kingdom	     : </a:t>
            </a:r>
            <a:r>
              <a:rPr lang="id-ID" i="1" dirty="0"/>
              <a:t>Fungi</a:t>
            </a:r>
          </a:p>
          <a:p>
            <a:r>
              <a:rPr lang="id-ID" dirty="0"/>
              <a:t>Phylum	     : </a:t>
            </a:r>
            <a:r>
              <a:rPr lang="id-ID" i="1" dirty="0" smtClean="0"/>
              <a:t>Basidiomycota</a:t>
            </a:r>
            <a:endParaRPr lang="id-ID" i="1" dirty="0"/>
          </a:p>
          <a:p>
            <a:r>
              <a:rPr lang="id-ID" dirty="0" smtClean="0"/>
              <a:t>Class</a:t>
            </a:r>
            <a:r>
              <a:rPr lang="id-ID" dirty="0"/>
              <a:t>	     : </a:t>
            </a:r>
            <a:r>
              <a:rPr lang="id-ID" i="1" dirty="0" smtClean="0"/>
              <a:t>Hymenochaetales</a:t>
            </a:r>
            <a:endParaRPr lang="id-ID" i="1" dirty="0"/>
          </a:p>
          <a:p>
            <a:r>
              <a:rPr lang="id-ID" dirty="0" smtClean="0"/>
              <a:t>Order</a:t>
            </a:r>
            <a:r>
              <a:rPr lang="en-US" dirty="0" smtClean="0"/>
              <a:t>	     </a:t>
            </a:r>
            <a:r>
              <a:rPr lang="id-ID" dirty="0" smtClean="0"/>
              <a:t>: </a:t>
            </a:r>
            <a:r>
              <a:rPr lang="id-ID" i="1" dirty="0" smtClean="0"/>
              <a:t>Hymenochaetales</a:t>
            </a:r>
            <a:endParaRPr lang="id-ID" i="1" dirty="0"/>
          </a:p>
          <a:p>
            <a:r>
              <a:rPr lang="id-ID" dirty="0"/>
              <a:t>Family 	     : </a:t>
            </a:r>
            <a:r>
              <a:rPr lang="id-ID" i="1" dirty="0" smtClean="0"/>
              <a:t>Hymenochaetaceae</a:t>
            </a:r>
            <a:endParaRPr lang="id-ID" i="1" dirty="0"/>
          </a:p>
          <a:p>
            <a:r>
              <a:rPr lang="id-ID" dirty="0" smtClean="0"/>
              <a:t>Genus</a:t>
            </a:r>
            <a:r>
              <a:rPr lang="en-US" dirty="0" smtClean="0"/>
              <a:t>	     </a:t>
            </a:r>
            <a:r>
              <a:rPr lang="id-ID" dirty="0" smtClean="0"/>
              <a:t>: </a:t>
            </a:r>
            <a:r>
              <a:rPr lang="id-ID" i="1" dirty="0" smtClean="0"/>
              <a:t>Coltricia</a:t>
            </a:r>
            <a:endParaRPr lang="id-ID" i="1" dirty="0"/>
          </a:p>
          <a:p>
            <a:r>
              <a:rPr lang="id-ID" dirty="0"/>
              <a:t>Spesies         : </a:t>
            </a:r>
            <a:r>
              <a:rPr lang="id-ID" i="1" dirty="0" smtClean="0"/>
              <a:t>Coltricia perennis</a:t>
            </a:r>
            <a:endParaRPr lang="id-ID" i="1" dirty="0"/>
          </a:p>
        </p:txBody>
      </p:sp>
      <p:sp>
        <p:nvSpPr>
          <p:cNvPr id="6" name="TextBox 5"/>
          <p:cNvSpPr txBox="1"/>
          <p:nvPr/>
        </p:nvSpPr>
        <p:spPr>
          <a:xfrm>
            <a:off x="1187624" y="4077072"/>
            <a:ext cx="7128792" cy="1200329"/>
          </a:xfrm>
          <a:prstGeom prst="rect">
            <a:avLst/>
          </a:prstGeom>
          <a:noFill/>
        </p:spPr>
        <p:txBody>
          <a:bodyPr wrap="square" rtlCol="0">
            <a:spAutoFit/>
          </a:bodyPr>
          <a:lstStyle/>
          <a:p>
            <a:pPr algn="just"/>
            <a:r>
              <a:rPr lang="id-ID" dirty="0"/>
              <a:t>Tudung berbentuk melingkar, melengkung ke atas dengan bagian tengah cekung, permukaan konsentris, berwarna coklat kemerahan, perlekatan tangkai pada tudung di tengah,  berwarna coklat, tekstur halus dan liat. Habitat pada batang kayu yang telah lapuk/mati.</a:t>
            </a:r>
          </a:p>
        </p:txBody>
      </p:sp>
    </p:spTree>
    <p:extLst>
      <p:ext uri="{BB962C8B-B14F-4D97-AF65-F5344CB8AC3E}">
        <p14:creationId xmlns:p14="http://schemas.microsoft.com/office/powerpoint/2010/main" xmlns="" val="2084248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548680"/>
            <a:ext cx="2645419" cy="2633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47587" y="3347700"/>
            <a:ext cx="2448272" cy="369332"/>
          </a:xfrm>
          <a:prstGeom prst="rect">
            <a:avLst/>
          </a:prstGeom>
          <a:noFill/>
        </p:spPr>
        <p:txBody>
          <a:bodyPr wrap="square" rtlCol="0">
            <a:spAutoFit/>
          </a:bodyPr>
          <a:lstStyle/>
          <a:p>
            <a:r>
              <a:rPr lang="id-ID" i="1" dirty="0" smtClean="0"/>
              <a:t>Calostoma</a:t>
            </a:r>
            <a:r>
              <a:rPr lang="id-ID" dirty="0" smtClean="0"/>
              <a:t> sp.</a:t>
            </a:r>
            <a:endParaRPr lang="id-ID" dirty="0"/>
          </a:p>
        </p:txBody>
      </p:sp>
      <p:sp>
        <p:nvSpPr>
          <p:cNvPr id="5" name="TextBox 4"/>
          <p:cNvSpPr txBox="1"/>
          <p:nvPr/>
        </p:nvSpPr>
        <p:spPr>
          <a:xfrm>
            <a:off x="4499992" y="980728"/>
            <a:ext cx="4032448"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smtClean="0"/>
              <a:t>Boletales</a:t>
            </a:r>
            <a:endParaRPr lang="id-ID" i="1" dirty="0"/>
          </a:p>
          <a:p>
            <a:r>
              <a:rPr lang="id-ID" dirty="0" smtClean="0"/>
              <a:t>Famil</a:t>
            </a:r>
            <a:r>
              <a:rPr lang="en-US" dirty="0" smtClean="0"/>
              <a:t>i</a:t>
            </a:r>
            <a:r>
              <a:rPr lang="id-ID" dirty="0" smtClean="0"/>
              <a:t> </a:t>
            </a:r>
            <a:r>
              <a:rPr lang="id-ID" dirty="0"/>
              <a:t>	     : </a:t>
            </a:r>
            <a:r>
              <a:rPr lang="id-ID" i="1" dirty="0" smtClean="0"/>
              <a:t>Calostomataceae</a:t>
            </a:r>
          </a:p>
          <a:p>
            <a:r>
              <a:rPr lang="id-ID" dirty="0" smtClean="0"/>
              <a:t>Genus</a:t>
            </a:r>
            <a:r>
              <a:rPr lang="en-US" dirty="0" smtClean="0"/>
              <a:t>	     </a:t>
            </a:r>
            <a:r>
              <a:rPr lang="id-ID" dirty="0" smtClean="0"/>
              <a:t>: </a:t>
            </a:r>
            <a:r>
              <a:rPr lang="id-ID" i="1" dirty="0" smtClean="0"/>
              <a:t>Calostoma</a:t>
            </a:r>
          </a:p>
          <a:p>
            <a:r>
              <a:rPr lang="id-ID" dirty="0" smtClean="0"/>
              <a:t>Spesies         : </a:t>
            </a:r>
            <a:r>
              <a:rPr lang="id-ID" i="1" dirty="0" smtClean="0"/>
              <a:t>Calostoma</a:t>
            </a:r>
            <a:r>
              <a:rPr lang="id-ID" dirty="0" smtClean="0"/>
              <a:t> sp.</a:t>
            </a:r>
            <a:endParaRPr lang="id-ID" dirty="0"/>
          </a:p>
        </p:txBody>
      </p:sp>
      <p:sp>
        <p:nvSpPr>
          <p:cNvPr id="2" name="TextBox 1"/>
          <p:cNvSpPr txBox="1"/>
          <p:nvPr/>
        </p:nvSpPr>
        <p:spPr>
          <a:xfrm>
            <a:off x="1047587" y="4365104"/>
            <a:ext cx="6836781" cy="1200329"/>
          </a:xfrm>
          <a:prstGeom prst="rect">
            <a:avLst/>
          </a:prstGeom>
          <a:noFill/>
        </p:spPr>
        <p:txBody>
          <a:bodyPr wrap="square" rtlCol="0">
            <a:spAutoFit/>
          </a:bodyPr>
          <a:lstStyle/>
          <a:p>
            <a:pPr algn="just"/>
            <a:r>
              <a:rPr lang="en-US" dirty="0" err="1" smtClean="0"/>
              <a:t>Tudung</a:t>
            </a:r>
            <a:r>
              <a:rPr lang="en-US" dirty="0" smtClean="0"/>
              <a:t> </a:t>
            </a:r>
            <a:r>
              <a:rPr lang="en-US" dirty="0" err="1" smtClean="0"/>
              <a:t>berbentuk</a:t>
            </a:r>
            <a:r>
              <a:rPr lang="en-US" dirty="0" smtClean="0"/>
              <a:t> </a:t>
            </a:r>
            <a:r>
              <a:rPr lang="en-US" dirty="0" err="1" smtClean="0"/>
              <a:t>kubah</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berbentuk</a:t>
            </a:r>
            <a:r>
              <a:rPr lang="en-US" dirty="0" smtClean="0"/>
              <a:t> </a:t>
            </a:r>
            <a:r>
              <a:rPr lang="en-US" dirty="0" err="1" smtClean="0"/>
              <a:t>bulat</a:t>
            </a:r>
            <a:r>
              <a:rPr lang="en-US" dirty="0" smtClean="0"/>
              <a:t> </a:t>
            </a:r>
            <a:r>
              <a:rPr lang="en-US" dirty="0" err="1" smtClean="0"/>
              <a:t>dan</a:t>
            </a:r>
            <a:r>
              <a:rPr lang="en-US" dirty="0" smtClean="0"/>
              <a:t> </a:t>
            </a:r>
            <a:r>
              <a:rPr lang="en-US" dirty="0" err="1" smtClean="0"/>
              <a:t>diselubungi</a:t>
            </a:r>
            <a:r>
              <a:rPr lang="en-US" dirty="0" smtClean="0"/>
              <a:t> </a:t>
            </a:r>
            <a:r>
              <a:rPr lang="en-US" dirty="0" err="1" smtClean="0"/>
              <a:t>lendir</a:t>
            </a:r>
            <a:r>
              <a:rPr lang="en-US" dirty="0" smtClean="0"/>
              <a:t> </a:t>
            </a:r>
            <a:r>
              <a:rPr lang="en-US" dirty="0" err="1" smtClean="0"/>
              <a:t>saat</a:t>
            </a:r>
            <a:r>
              <a:rPr lang="en-US" dirty="0" smtClean="0"/>
              <a:t> </a:t>
            </a:r>
            <a:r>
              <a:rPr lang="en-US" dirty="0" err="1" smtClean="0"/>
              <a:t>masih</a:t>
            </a:r>
            <a:r>
              <a:rPr lang="en-US" dirty="0" smtClean="0"/>
              <a:t> </a:t>
            </a:r>
            <a:r>
              <a:rPr lang="en-US" dirty="0" err="1" smtClean="0"/>
              <a:t>muda</a:t>
            </a:r>
            <a:r>
              <a:rPr lang="en-US" dirty="0" smtClean="0"/>
              <a:t>. </a:t>
            </a:r>
            <a:r>
              <a:rPr lang="en-US" dirty="0" err="1" smtClean="0"/>
              <a:t>Tangkai</a:t>
            </a:r>
            <a:r>
              <a:rPr lang="en-US" dirty="0" smtClean="0"/>
              <a:t> </a:t>
            </a:r>
            <a:r>
              <a:rPr lang="en-US" dirty="0" err="1" smtClean="0"/>
              <a:t>berbentuk</a:t>
            </a:r>
            <a:r>
              <a:rPr lang="en-US" dirty="0" smtClean="0"/>
              <a:t> </a:t>
            </a:r>
            <a:r>
              <a:rPr lang="en-US" dirty="0" err="1" smtClean="0"/>
              <a:t>silindris</a:t>
            </a:r>
            <a:r>
              <a:rPr lang="en-US" dirty="0" smtClean="0"/>
              <a:t>, </a:t>
            </a:r>
            <a:r>
              <a:rPr lang="en-US" dirty="0" err="1" smtClean="0"/>
              <a:t>tekstur</a:t>
            </a:r>
            <a:r>
              <a:rPr lang="en-US" dirty="0" smtClean="0"/>
              <a:t> </a:t>
            </a:r>
            <a:r>
              <a:rPr lang="en-US" dirty="0" err="1" smtClean="0"/>
              <a:t>halus</a:t>
            </a:r>
            <a:r>
              <a:rPr lang="en-US" dirty="0" smtClean="0"/>
              <a:t> </a:t>
            </a:r>
            <a:r>
              <a:rPr lang="en-US" dirty="0" err="1" smtClean="0"/>
              <a:t>berlendir</a:t>
            </a:r>
            <a:r>
              <a:rPr lang="en-US" dirty="0" smtClean="0"/>
              <a:t>, </a:t>
            </a:r>
            <a:r>
              <a:rPr lang="en-US" dirty="0" err="1" smtClean="0"/>
              <a:t>berwarna</a:t>
            </a:r>
            <a:r>
              <a:rPr lang="en-US" dirty="0" smtClean="0"/>
              <a:t> </a:t>
            </a:r>
            <a:r>
              <a:rPr lang="en-US" dirty="0" err="1" smtClean="0"/>
              <a:t>putih</a:t>
            </a:r>
            <a:r>
              <a:rPr lang="en-US" dirty="0" smtClean="0"/>
              <a:t>. Habitat di </a:t>
            </a:r>
            <a:r>
              <a:rPr lang="en-US" dirty="0" err="1" smtClean="0"/>
              <a:t>tanah</a:t>
            </a:r>
            <a:r>
              <a:rPr lang="en-US" dirty="0" smtClean="0"/>
              <a:t> </a:t>
            </a:r>
            <a:r>
              <a:rPr lang="en-US" dirty="0" err="1" smtClean="0"/>
              <a:t>atau</a:t>
            </a:r>
            <a:r>
              <a:rPr lang="en-US" dirty="0" smtClean="0"/>
              <a:t> </a:t>
            </a:r>
            <a:r>
              <a:rPr lang="en-US" dirty="0" err="1" smtClean="0"/>
              <a:t>serasah</a:t>
            </a:r>
            <a:r>
              <a:rPr lang="en-US" dirty="0" smtClean="0"/>
              <a:t>. </a:t>
            </a:r>
            <a:endParaRPr lang="id-ID" dirty="0"/>
          </a:p>
        </p:txBody>
      </p:sp>
    </p:spTree>
    <p:extLst>
      <p:ext uri="{BB962C8B-B14F-4D97-AF65-F5344CB8AC3E}">
        <p14:creationId xmlns:p14="http://schemas.microsoft.com/office/powerpoint/2010/main" xmlns="" val="2360781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3193" y="908720"/>
            <a:ext cx="2664296" cy="2323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283968" y="1052736"/>
            <a:ext cx="4392488" cy="2031325"/>
          </a:xfrm>
          <a:prstGeom prst="rect">
            <a:avLst/>
          </a:prstGeom>
          <a:noFill/>
        </p:spPr>
        <p:txBody>
          <a:bodyPr wrap="square" rtlCol="0">
            <a:spAutoFit/>
          </a:bodyPr>
          <a:lstStyle/>
          <a:p>
            <a:r>
              <a:rPr lang="id-ID" dirty="0"/>
              <a:t>Kingdom	     : </a:t>
            </a:r>
            <a:r>
              <a:rPr lang="id-ID" i="1" dirty="0"/>
              <a:t>Fung</a:t>
            </a:r>
            <a:r>
              <a:rPr lang="id-ID" dirty="0"/>
              <a:t>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a:t>Boletales</a:t>
            </a:r>
          </a:p>
          <a:p>
            <a:r>
              <a:rPr lang="id-ID" dirty="0" smtClean="0"/>
              <a:t>Famil</a:t>
            </a:r>
            <a:r>
              <a:rPr lang="en-US" dirty="0" smtClean="0"/>
              <a:t>i</a:t>
            </a:r>
            <a:r>
              <a:rPr lang="id-ID" dirty="0" smtClean="0"/>
              <a:t> </a:t>
            </a:r>
            <a:r>
              <a:rPr lang="id-ID" dirty="0"/>
              <a:t>	     : </a:t>
            </a:r>
            <a:r>
              <a:rPr lang="id-ID" i="1" dirty="0"/>
              <a:t>Calostomataceae</a:t>
            </a:r>
          </a:p>
          <a:p>
            <a:r>
              <a:rPr lang="id-ID" dirty="0" smtClean="0"/>
              <a:t>Genus</a:t>
            </a:r>
            <a:r>
              <a:rPr lang="en-US" dirty="0" smtClean="0"/>
              <a:t>	     </a:t>
            </a:r>
            <a:r>
              <a:rPr lang="id-ID" dirty="0" smtClean="0"/>
              <a:t>: </a:t>
            </a:r>
            <a:r>
              <a:rPr lang="id-ID" i="1" dirty="0"/>
              <a:t>Calostoma</a:t>
            </a:r>
          </a:p>
          <a:p>
            <a:r>
              <a:rPr lang="id-ID" dirty="0"/>
              <a:t>Spesies         : </a:t>
            </a:r>
            <a:r>
              <a:rPr lang="id-ID" i="1" dirty="0"/>
              <a:t>Calostoma</a:t>
            </a:r>
            <a:r>
              <a:rPr lang="id-ID" dirty="0"/>
              <a:t> sp.</a:t>
            </a:r>
          </a:p>
        </p:txBody>
      </p:sp>
      <p:sp>
        <p:nvSpPr>
          <p:cNvPr id="5" name="TextBox 4"/>
          <p:cNvSpPr txBox="1"/>
          <p:nvPr/>
        </p:nvSpPr>
        <p:spPr>
          <a:xfrm>
            <a:off x="1113193" y="3393918"/>
            <a:ext cx="2664296" cy="369332"/>
          </a:xfrm>
          <a:prstGeom prst="rect">
            <a:avLst/>
          </a:prstGeom>
          <a:noFill/>
        </p:spPr>
        <p:txBody>
          <a:bodyPr wrap="square" rtlCol="0">
            <a:spAutoFit/>
          </a:bodyPr>
          <a:lstStyle/>
          <a:p>
            <a:r>
              <a:rPr lang="id-ID" i="1" dirty="0" smtClean="0"/>
              <a:t>Scleroderma</a:t>
            </a:r>
            <a:r>
              <a:rPr lang="id-ID" dirty="0" smtClean="0"/>
              <a:t> sp.</a:t>
            </a:r>
            <a:endParaRPr lang="id-ID" dirty="0"/>
          </a:p>
        </p:txBody>
      </p:sp>
      <p:sp>
        <p:nvSpPr>
          <p:cNvPr id="6" name="TextBox 5"/>
          <p:cNvSpPr txBox="1"/>
          <p:nvPr/>
        </p:nvSpPr>
        <p:spPr>
          <a:xfrm>
            <a:off x="1113193" y="4221088"/>
            <a:ext cx="6771175" cy="923330"/>
          </a:xfrm>
          <a:prstGeom prst="rect">
            <a:avLst/>
          </a:prstGeom>
          <a:noFill/>
        </p:spPr>
        <p:txBody>
          <a:bodyPr wrap="square" rtlCol="0">
            <a:spAutoFit/>
          </a:bodyPr>
          <a:lstStyle/>
          <a:p>
            <a:pPr algn="just"/>
            <a:r>
              <a:rPr lang="id-ID" dirty="0"/>
              <a:t>Berwarna kuning, berbentuk membulat, struktur permukaan bergranula menyerupai duri, habitat pada tanah yang terlindungi dari sinar matahari langsung</a:t>
            </a:r>
          </a:p>
        </p:txBody>
      </p:sp>
    </p:spTree>
    <p:extLst>
      <p:ext uri="{BB962C8B-B14F-4D97-AF65-F5344CB8AC3E}">
        <p14:creationId xmlns:p14="http://schemas.microsoft.com/office/powerpoint/2010/main" xmlns="" val="2478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889977" y="683080"/>
            <a:ext cx="2952328" cy="2933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43608" y="3717032"/>
            <a:ext cx="2304256" cy="369332"/>
          </a:xfrm>
          <a:prstGeom prst="rect">
            <a:avLst/>
          </a:prstGeom>
          <a:noFill/>
        </p:spPr>
        <p:txBody>
          <a:bodyPr wrap="square" rtlCol="0">
            <a:spAutoFit/>
          </a:bodyPr>
          <a:lstStyle/>
          <a:p>
            <a:r>
              <a:rPr lang="id-ID" i="1" dirty="0" smtClean="0"/>
              <a:t>Hydnum</a:t>
            </a:r>
            <a:r>
              <a:rPr lang="id-ID" dirty="0" smtClean="0"/>
              <a:t> sp.</a:t>
            </a:r>
            <a:endParaRPr lang="id-ID" dirty="0"/>
          </a:p>
        </p:txBody>
      </p:sp>
      <p:sp>
        <p:nvSpPr>
          <p:cNvPr id="6" name="TextBox 5"/>
          <p:cNvSpPr txBox="1"/>
          <p:nvPr/>
        </p:nvSpPr>
        <p:spPr>
          <a:xfrm>
            <a:off x="4716016" y="1268760"/>
            <a:ext cx="3960440"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Kelas</a:t>
            </a:r>
            <a:r>
              <a:rPr lang="id-ID" dirty="0"/>
              <a:t>	     : </a:t>
            </a:r>
            <a:r>
              <a:rPr lang="id-ID" i="1" dirty="0"/>
              <a:t>Agaricomycetes</a:t>
            </a:r>
          </a:p>
          <a:p>
            <a:r>
              <a:rPr lang="id-ID" dirty="0" smtClean="0"/>
              <a:t>Or</a:t>
            </a:r>
            <a:r>
              <a:rPr lang="en-US" dirty="0" smtClean="0"/>
              <a:t>do</a:t>
            </a:r>
            <a:r>
              <a:rPr lang="en-US" dirty="0"/>
              <a:t>	</a:t>
            </a:r>
            <a:r>
              <a:rPr lang="en-US" dirty="0" smtClean="0"/>
              <a:t>     </a:t>
            </a:r>
            <a:r>
              <a:rPr lang="id-ID" dirty="0" smtClean="0"/>
              <a:t>: </a:t>
            </a:r>
            <a:r>
              <a:rPr lang="en-US" i="1" dirty="0" err="1" smtClean="0"/>
              <a:t>Cantharellales</a:t>
            </a:r>
            <a:endParaRPr lang="id-ID" i="1" dirty="0"/>
          </a:p>
          <a:p>
            <a:r>
              <a:rPr lang="id-ID" dirty="0" smtClean="0"/>
              <a:t>Famil</a:t>
            </a:r>
            <a:r>
              <a:rPr lang="en-US" dirty="0" smtClean="0"/>
              <a:t>i</a:t>
            </a:r>
            <a:r>
              <a:rPr lang="id-ID" dirty="0" smtClean="0"/>
              <a:t> </a:t>
            </a:r>
            <a:r>
              <a:rPr lang="id-ID" dirty="0"/>
              <a:t>	     : </a:t>
            </a:r>
            <a:r>
              <a:rPr lang="id-ID" i="1" dirty="0" smtClean="0"/>
              <a:t>Hydnaceae</a:t>
            </a:r>
            <a:endParaRPr lang="id-ID" i="1" dirty="0"/>
          </a:p>
          <a:p>
            <a:r>
              <a:rPr lang="id-ID" dirty="0" smtClean="0"/>
              <a:t>Genus</a:t>
            </a:r>
            <a:r>
              <a:rPr lang="en-US" dirty="0" smtClean="0"/>
              <a:t>	     </a:t>
            </a:r>
            <a:r>
              <a:rPr lang="id-ID" dirty="0" smtClean="0"/>
              <a:t>: </a:t>
            </a:r>
            <a:r>
              <a:rPr lang="id-ID" i="1" dirty="0" smtClean="0"/>
              <a:t>Hydnum</a:t>
            </a:r>
            <a:endParaRPr lang="id-ID" i="1" dirty="0"/>
          </a:p>
          <a:p>
            <a:r>
              <a:rPr lang="id-ID" dirty="0"/>
              <a:t>Spesies         : </a:t>
            </a:r>
            <a:r>
              <a:rPr lang="id-ID" i="1" dirty="0" smtClean="0"/>
              <a:t>Hydnum</a:t>
            </a:r>
            <a:r>
              <a:rPr lang="id-ID" dirty="0" smtClean="0"/>
              <a:t> </a:t>
            </a:r>
            <a:r>
              <a:rPr lang="id-ID" dirty="0"/>
              <a:t>sp.</a:t>
            </a:r>
          </a:p>
        </p:txBody>
      </p:sp>
      <p:sp>
        <p:nvSpPr>
          <p:cNvPr id="3" name="TextBox 2"/>
          <p:cNvSpPr txBox="1"/>
          <p:nvPr/>
        </p:nvSpPr>
        <p:spPr>
          <a:xfrm>
            <a:off x="899594" y="4693786"/>
            <a:ext cx="7128790" cy="1200329"/>
          </a:xfrm>
          <a:prstGeom prst="rect">
            <a:avLst/>
          </a:prstGeom>
          <a:noFill/>
        </p:spPr>
        <p:txBody>
          <a:bodyPr wrap="square" rtlCol="0">
            <a:spAutoFit/>
          </a:bodyPr>
          <a:lstStyle/>
          <a:p>
            <a:pPr algn="just"/>
            <a:r>
              <a:rPr lang="en-US" dirty="0" err="1" smtClean="0"/>
              <a:t>Tudung</a:t>
            </a:r>
            <a:r>
              <a:rPr lang="en-US" dirty="0" smtClean="0"/>
              <a:t> </a:t>
            </a:r>
            <a:r>
              <a:rPr lang="en-US" dirty="0" err="1" smtClean="0"/>
              <a:t>cembung</a:t>
            </a:r>
            <a:r>
              <a:rPr lang="en-US" dirty="0" smtClean="0"/>
              <a:t> </a:t>
            </a:r>
            <a:r>
              <a:rPr lang="en-US" dirty="0" err="1" smtClean="0"/>
              <a:t>melebar</a:t>
            </a:r>
            <a:r>
              <a:rPr lang="en-US" dirty="0" smtClean="0"/>
              <a:t>, </a:t>
            </a:r>
            <a:r>
              <a:rPr lang="en-US" dirty="0" err="1" smtClean="0"/>
              <a:t>permukaan</a:t>
            </a:r>
            <a:r>
              <a:rPr lang="en-US" dirty="0" smtClean="0"/>
              <a:t> </a:t>
            </a:r>
            <a:r>
              <a:rPr lang="en-US" dirty="0" err="1" smtClean="0"/>
              <a:t>halus</a:t>
            </a:r>
            <a:r>
              <a:rPr lang="en-US" dirty="0" smtClean="0"/>
              <a:t>, </a:t>
            </a:r>
            <a:r>
              <a:rPr lang="en-US" dirty="0" err="1" smtClean="0"/>
              <a:t>warna</a:t>
            </a:r>
            <a:r>
              <a:rPr lang="en-US" dirty="0" smtClean="0"/>
              <a:t> </a:t>
            </a:r>
            <a:r>
              <a:rPr lang="en-US" dirty="0" err="1" smtClean="0"/>
              <a:t>coklat</a:t>
            </a:r>
            <a:r>
              <a:rPr lang="en-US" dirty="0" smtClean="0"/>
              <a:t> </a:t>
            </a:r>
            <a:r>
              <a:rPr lang="en-US" dirty="0" err="1" smtClean="0"/>
              <a:t>keputihan</a:t>
            </a:r>
            <a:r>
              <a:rPr lang="en-US" dirty="0" smtClean="0"/>
              <a:t>, </a:t>
            </a:r>
            <a:r>
              <a:rPr lang="en-US" dirty="0" err="1" smtClean="0"/>
              <a:t>garis</a:t>
            </a:r>
            <a:r>
              <a:rPr lang="en-US" dirty="0" smtClean="0"/>
              <a:t> </a:t>
            </a:r>
            <a:r>
              <a:rPr lang="en-US" dirty="0" err="1" smtClean="0"/>
              <a:t>tepi</a:t>
            </a:r>
            <a:r>
              <a:rPr lang="en-US" dirty="0" smtClean="0"/>
              <a:t> </a:t>
            </a:r>
            <a:r>
              <a:rPr lang="en-US" dirty="0" err="1" smtClean="0"/>
              <a:t>berlekuk</a:t>
            </a:r>
            <a:r>
              <a:rPr lang="en-US" dirty="0" smtClean="0"/>
              <a:t>. Lamella </a:t>
            </a:r>
            <a:r>
              <a:rPr lang="en-US" dirty="0" err="1" smtClean="0"/>
              <a:t>berbentuk</a:t>
            </a:r>
            <a:r>
              <a:rPr lang="en-US" dirty="0"/>
              <a:t> </a:t>
            </a:r>
            <a:r>
              <a:rPr lang="en-US" dirty="0" err="1" smtClean="0"/>
              <a:t>duri</a:t>
            </a:r>
            <a:r>
              <a:rPr lang="en-US" dirty="0" smtClean="0"/>
              <a:t>, </a:t>
            </a:r>
            <a:r>
              <a:rPr lang="en-US" dirty="0" err="1" smtClean="0"/>
              <a:t>berwarna</a:t>
            </a:r>
            <a:r>
              <a:rPr lang="en-US" dirty="0" smtClean="0"/>
              <a:t> </a:t>
            </a:r>
            <a:r>
              <a:rPr lang="en-US" dirty="0" err="1" smtClean="0"/>
              <a:t>coklat</a:t>
            </a:r>
            <a:r>
              <a:rPr lang="en-US" dirty="0" smtClean="0"/>
              <a:t> </a:t>
            </a:r>
            <a:r>
              <a:rPr lang="en-US" dirty="0" err="1" smtClean="0"/>
              <a:t>muda</a:t>
            </a:r>
            <a:r>
              <a:rPr lang="en-US" dirty="0" smtClean="0"/>
              <a:t>. </a:t>
            </a:r>
            <a:r>
              <a:rPr lang="en-US" dirty="0" err="1" smtClean="0"/>
              <a:t>Tangkai</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kecoklatan</a:t>
            </a:r>
            <a:r>
              <a:rPr lang="en-US" dirty="0" smtClean="0"/>
              <a:t>, </a:t>
            </a:r>
            <a:r>
              <a:rPr lang="en-US" dirty="0" err="1" smtClean="0"/>
              <a:t>permukaan</a:t>
            </a:r>
            <a:r>
              <a:rPr lang="en-US" dirty="0" smtClean="0"/>
              <a:t> </a:t>
            </a:r>
            <a:r>
              <a:rPr lang="en-US" dirty="0" err="1" smtClean="0"/>
              <a:t>berbutir</a:t>
            </a:r>
            <a:r>
              <a:rPr lang="en-US" dirty="0" smtClean="0"/>
              <a:t> </a:t>
            </a:r>
            <a:r>
              <a:rPr lang="en-US" dirty="0" err="1" smtClean="0"/>
              <a:t>halus</a:t>
            </a:r>
            <a:r>
              <a:rPr lang="en-US" dirty="0" smtClean="0"/>
              <a:t>, </a:t>
            </a:r>
            <a:r>
              <a:rPr lang="en-US" dirty="0" err="1" smtClean="0"/>
              <a:t>letak</a:t>
            </a:r>
            <a:r>
              <a:rPr lang="en-US" dirty="0" smtClean="0"/>
              <a:t> </a:t>
            </a:r>
            <a:r>
              <a:rPr lang="en-US" dirty="0" err="1" smtClean="0"/>
              <a:t>tangkai</a:t>
            </a:r>
            <a:r>
              <a:rPr lang="en-US" dirty="0" smtClean="0"/>
              <a:t> lateral </a:t>
            </a:r>
            <a:r>
              <a:rPr lang="en-US" dirty="0" err="1" smtClean="0"/>
              <a:t>pada</a:t>
            </a:r>
            <a:r>
              <a:rPr lang="en-US" dirty="0" smtClean="0"/>
              <a:t> </a:t>
            </a:r>
            <a:r>
              <a:rPr lang="en-US" dirty="0" err="1" smtClean="0"/>
              <a:t>tudung</a:t>
            </a:r>
            <a:r>
              <a:rPr lang="en-US" dirty="0" smtClean="0"/>
              <a:t>. Habitat di </a:t>
            </a:r>
            <a:r>
              <a:rPr lang="en-US" dirty="0" err="1" smtClean="0"/>
              <a:t>tanah</a:t>
            </a:r>
            <a:r>
              <a:rPr lang="en-US" dirty="0" smtClean="0"/>
              <a:t>.</a:t>
            </a:r>
            <a:endParaRPr lang="id-ID" dirty="0"/>
          </a:p>
        </p:txBody>
      </p:sp>
    </p:spTree>
    <p:extLst>
      <p:ext uri="{BB962C8B-B14F-4D97-AF65-F5344CB8AC3E}">
        <p14:creationId xmlns:p14="http://schemas.microsoft.com/office/powerpoint/2010/main" xmlns="" val="1269257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2926" y="764704"/>
            <a:ext cx="2614977"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79329" y="3388350"/>
            <a:ext cx="2470962" cy="369332"/>
          </a:xfrm>
          <a:prstGeom prst="rect">
            <a:avLst/>
          </a:prstGeom>
          <a:noFill/>
        </p:spPr>
        <p:txBody>
          <a:bodyPr wrap="square" rtlCol="0">
            <a:spAutoFit/>
          </a:bodyPr>
          <a:lstStyle/>
          <a:p>
            <a:r>
              <a:rPr lang="id-ID" i="1" dirty="0" smtClean="0"/>
              <a:t>Marasmius androsaceus</a:t>
            </a:r>
            <a:endParaRPr lang="id-ID" i="1" dirty="0"/>
          </a:p>
        </p:txBody>
      </p:sp>
      <p:sp>
        <p:nvSpPr>
          <p:cNvPr id="6" name="TextBox 5"/>
          <p:cNvSpPr txBox="1"/>
          <p:nvPr/>
        </p:nvSpPr>
        <p:spPr>
          <a:xfrm>
            <a:off x="4283968" y="764704"/>
            <a:ext cx="4104456"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smtClean="0"/>
              <a:t>Agaricales</a:t>
            </a:r>
            <a:endParaRPr lang="id-ID" i="1" dirty="0"/>
          </a:p>
          <a:p>
            <a:r>
              <a:rPr lang="id-ID" dirty="0" smtClean="0"/>
              <a:t>Famil</a:t>
            </a:r>
            <a:r>
              <a:rPr lang="en-US" dirty="0" smtClean="0"/>
              <a:t>i</a:t>
            </a:r>
            <a:r>
              <a:rPr lang="id-ID" dirty="0"/>
              <a:t>	     : </a:t>
            </a:r>
            <a:r>
              <a:rPr lang="id-ID" i="1" dirty="0" smtClean="0"/>
              <a:t>Marasmiaceae</a:t>
            </a:r>
            <a:endParaRPr lang="id-ID" i="1" dirty="0"/>
          </a:p>
          <a:p>
            <a:r>
              <a:rPr lang="id-ID" dirty="0" smtClean="0"/>
              <a:t>Genus</a:t>
            </a:r>
            <a:r>
              <a:rPr lang="en-US" dirty="0" smtClean="0"/>
              <a:t>	     </a:t>
            </a:r>
            <a:r>
              <a:rPr lang="id-ID" dirty="0" smtClean="0"/>
              <a:t>: </a:t>
            </a:r>
            <a:r>
              <a:rPr lang="id-ID" i="1" dirty="0" smtClean="0"/>
              <a:t>Marasmius</a:t>
            </a:r>
            <a:endParaRPr lang="id-ID" i="1" dirty="0"/>
          </a:p>
          <a:p>
            <a:r>
              <a:rPr lang="id-ID" dirty="0"/>
              <a:t>Spesies         : </a:t>
            </a:r>
            <a:r>
              <a:rPr lang="id-ID" i="1" dirty="0" smtClean="0"/>
              <a:t>Marasmius androsaceus</a:t>
            </a:r>
            <a:endParaRPr lang="id-ID" i="1" dirty="0"/>
          </a:p>
        </p:txBody>
      </p:sp>
      <p:sp>
        <p:nvSpPr>
          <p:cNvPr id="3" name="TextBox 2"/>
          <p:cNvSpPr txBox="1"/>
          <p:nvPr/>
        </p:nvSpPr>
        <p:spPr>
          <a:xfrm>
            <a:off x="1092926" y="4293096"/>
            <a:ext cx="7151482" cy="1477328"/>
          </a:xfrm>
          <a:prstGeom prst="rect">
            <a:avLst/>
          </a:prstGeom>
          <a:noFill/>
        </p:spPr>
        <p:txBody>
          <a:bodyPr wrap="square" rtlCol="0">
            <a:spAutoFit/>
          </a:bodyPr>
          <a:lstStyle/>
          <a:p>
            <a:pPr algn="just"/>
            <a:r>
              <a:rPr lang="en-US" dirty="0" err="1" smtClean="0"/>
              <a:t>Bentuk</a:t>
            </a:r>
            <a:r>
              <a:rPr lang="en-US" dirty="0" smtClean="0"/>
              <a:t> </a:t>
            </a:r>
            <a:r>
              <a:rPr lang="en-US" dirty="0" err="1" smtClean="0"/>
              <a:t>tudung</a:t>
            </a:r>
            <a:r>
              <a:rPr lang="en-US" dirty="0" smtClean="0"/>
              <a:t> </a:t>
            </a:r>
            <a:r>
              <a:rPr lang="en-US" dirty="0" err="1" smtClean="0"/>
              <a:t>cembung</a:t>
            </a:r>
            <a:r>
              <a:rPr lang="en-US" dirty="0" smtClean="0"/>
              <a:t> </a:t>
            </a:r>
            <a:r>
              <a:rPr lang="en-US" dirty="0" err="1" smtClean="0"/>
              <a:t>melebar</a:t>
            </a:r>
            <a:r>
              <a:rPr lang="en-US" dirty="0" smtClean="0"/>
              <a:t>, </a:t>
            </a:r>
            <a:r>
              <a:rPr lang="en-US" dirty="0" err="1" smtClean="0"/>
              <a:t>tepian</a:t>
            </a:r>
            <a:r>
              <a:rPr lang="en-US" dirty="0" smtClean="0"/>
              <a:t> </a:t>
            </a:r>
            <a:r>
              <a:rPr lang="en-US" dirty="0" err="1" smtClean="0"/>
              <a:t>bergaris</a:t>
            </a:r>
            <a:r>
              <a:rPr lang="en-US" dirty="0" smtClean="0"/>
              <a:t> </a:t>
            </a:r>
            <a:r>
              <a:rPr lang="en-US" dirty="0" err="1" smtClean="0"/>
              <a:t>halus</a:t>
            </a:r>
            <a:r>
              <a:rPr lang="en-US" dirty="0" smtClean="0"/>
              <a:t>, </a:t>
            </a:r>
            <a:r>
              <a:rPr lang="en-US" dirty="0" err="1" smtClean="0"/>
              <a:t>berwarna</a:t>
            </a:r>
            <a:r>
              <a:rPr lang="en-US" dirty="0" smtClean="0"/>
              <a:t> </a:t>
            </a:r>
            <a:r>
              <a:rPr lang="en-US" dirty="0" err="1" smtClean="0"/>
              <a:t>coklat</a:t>
            </a:r>
            <a:r>
              <a:rPr lang="en-US" dirty="0" smtClean="0"/>
              <a:t>, </a:t>
            </a:r>
            <a:r>
              <a:rPr lang="en-US" dirty="0" err="1" smtClean="0"/>
              <a:t>tepian</a:t>
            </a:r>
            <a:r>
              <a:rPr lang="en-US" dirty="0" smtClean="0"/>
              <a:t> </a:t>
            </a:r>
            <a:r>
              <a:rPr lang="en-US" dirty="0" err="1" smtClean="0"/>
              <a:t>berlekuk</a:t>
            </a:r>
            <a:r>
              <a:rPr lang="en-US" dirty="0" smtClean="0"/>
              <a:t>. Lamella </a:t>
            </a:r>
            <a:r>
              <a:rPr lang="en-US" dirty="0" err="1" smtClean="0"/>
              <a:t>berwarna</a:t>
            </a:r>
            <a:r>
              <a:rPr lang="en-US" dirty="0" smtClean="0"/>
              <a:t> </a:t>
            </a:r>
            <a:r>
              <a:rPr lang="en-US" dirty="0" err="1" smtClean="0"/>
              <a:t>coklat</a:t>
            </a:r>
            <a:r>
              <a:rPr lang="en-US" dirty="0" smtClean="0"/>
              <a:t>, </a:t>
            </a:r>
            <a:r>
              <a:rPr lang="en-US" dirty="0" err="1" smtClean="0"/>
              <a:t>bentuk</a:t>
            </a:r>
            <a:r>
              <a:rPr lang="en-US" dirty="0" smtClean="0"/>
              <a:t> </a:t>
            </a:r>
            <a:r>
              <a:rPr lang="en-US" dirty="0" err="1" smtClean="0"/>
              <a:t>reguler</a:t>
            </a:r>
            <a:r>
              <a:rPr lang="en-US" dirty="0" smtClean="0"/>
              <a:t>, </a:t>
            </a:r>
            <a:r>
              <a:rPr lang="en-US" dirty="0" err="1" smtClean="0"/>
              <a:t>perlekatan</a:t>
            </a:r>
            <a:r>
              <a:rPr lang="en-US" dirty="0" smtClean="0"/>
              <a:t> </a:t>
            </a:r>
            <a:r>
              <a:rPr lang="en-US" dirty="0" err="1" smtClean="0"/>
              <a:t>lurus</a:t>
            </a:r>
            <a:r>
              <a:rPr lang="en-US" dirty="0" smtClean="0"/>
              <a:t> </a:t>
            </a:r>
            <a:r>
              <a:rPr lang="en-US" dirty="0" err="1" smtClean="0"/>
              <a:t>pada</a:t>
            </a:r>
            <a:r>
              <a:rPr lang="en-US" dirty="0" smtClean="0"/>
              <a:t> </a:t>
            </a:r>
            <a:r>
              <a:rPr lang="en-US" dirty="0" err="1" smtClean="0"/>
              <a:t>tangkai</a:t>
            </a:r>
            <a:r>
              <a:rPr lang="en-US" dirty="0" smtClean="0"/>
              <a:t>. </a:t>
            </a:r>
            <a:r>
              <a:rPr lang="en-US" dirty="0" err="1" smtClean="0"/>
              <a:t>Tangkai</a:t>
            </a:r>
            <a:r>
              <a:rPr lang="en-US" dirty="0" smtClean="0"/>
              <a:t> </a:t>
            </a:r>
            <a:r>
              <a:rPr lang="en-US" dirty="0" err="1" smtClean="0"/>
              <a:t>berbentuk</a:t>
            </a:r>
            <a:r>
              <a:rPr lang="en-US" dirty="0" smtClean="0"/>
              <a:t> </a:t>
            </a:r>
            <a:r>
              <a:rPr lang="en-US" dirty="0" err="1" smtClean="0"/>
              <a:t>sama</a:t>
            </a:r>
            <a:r>
              <a:rPr lang="en-US" dirty="0" smtClean="0"/>
              <a:t> (equal), </a:t>
            </a:r>
            <a:r>
              <a:rPr lang="en-US" dirty="0" err="1" smtClean="0"/>
              <a:t>berwarna</a:t>
            </a:r>
            <a:r>
              <a:rPr lang="en-US" dirty="0" smtClean="0"/>
              <a:t> </a:t>
            </a:r>
            <a:r>
              <a:rPr lang="en-US" dirty="0" err="1" smtClean="0"/>
              <a:t>coklat</a:t>
            </a:r>
            <a:r>
              <a:rPr lang="en-US" dirty="0" smtClean="0"/>
              <a:t>, </a:t>
            </a:r>
            <a:r>
              <a:rPr lang="en-US" dirty="0" err="1" smtClean="0"/>
              <a:t>perlekatan</a:t>
            </a:r>
            <a:r>
              <a:rPr lang="en-US" dirty="0" smtClean="0"/>
              <a:t> </a:t>
            </a:r>
            <a:r>
              <a:rPr lang="en-US" dirty="0" err="1" smtClean="0"/>
              <a:t>sentral</a:t>
            </a:r>
            <a:r>
              <a:rPr lang="en-US" dirty="0" smtClean="0"/>
              <a:t> </a:t>
            </a:r>
            <a:r>
              <a:rPr lang="en-US" dirty="0" err="1" smtClean="0"/>
              <a:t>pada</a:t>
            </a:r>
            <a:r>
              <a:rPr lang="en-US" dirty="0" smtClean="0"/>
              <a:t> </a:t>
            </a:r>
            <a:r>
              <a:rPr lang="en-US" dirty="0" err="1" smtClean="0"/>
              <a:t>tudung</a:t>
            </a:r>
            <a:r>
              <a:rPr lang="en-US" dirty="0" smtClean="0"/>
              <a:t>. Habitat di </a:t>
            </a:r>
            <a:r>
              <a:rPr lang="en-US" dirty="0" err="1" smtClean="0"/>
              <a:t>serasah</a:t>
            </a:r>
            <a:r>
              <a:rPr lang="en-US" dirty="0" smtClean="0"/>
              <a:t> </a:t>
            </a:r>
            <a:r>
              <a:rPr lang="en-US" dirty="0" err="1" smtClean="0"/>
              <a:t>atau</a:t>
            </a:r>
            <a:r>
              <a:rPr lang="en-US" dirty="0" smtClean="0"/>
              <a:t> </a:t>
            </a:r>
            <a:r>
              <a:rPr lang="en-US" dirty="0" err="1" smtClean="0"/>
              <a:t>daun</a:t>
            </a:r>
            <a:r>
              <a:rPr lang="en-US" dirty="0" smtClean="0"/>
              <a:t> </a:t>
            </a:r>
            <a:r>
              <a:rPr lang="en-US" dirty="0" err="1" smtClean="0"/>
              <a:t>kering</a:t>
            </a:r>
            <a:r>
              <a:rPr lang="en-US" dirty="0" smtClean="0"/>
              <a:t>.</a:t>
            </a:r>
            <a:endParaRPr lang="id-ID" dirty="0"/>
          </a:p>
        </p:txBody>
      </p:sp>
    </p:spTree>
    <p:extLst>
      <p:ext uri="{BB962C8B-B14F-4D97-AF65-F5344CB8AC3E}">
        <p14:creationId xmlns:p14="http://schemas.microsoft.com/office/powerpoint/2010/main" xmlns="" val="245572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20688"/>
            <a:ext cx="2592288" cy="2541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3568" y="3316342"/>
            <a:ext cx="2520280" cy="369332"/>
          </a:xfrm>
          <a:prstGeom prst="rect">
            <a:avLst/>
          </a:prstGeom>
          <a:noFill/>
        </p:spPr>
        <p:txBody>
          <a:bodyPr wrap="square" rtlCol="0">
            <a:spAutoFit/>
          </a:bodyPr>
          <a:lstStyle/>
          <a:p>
            <a:r>
              <a:rPr lang="id-ID" i="1" dirty="0" smtClean="0"/>
              <a:t>Marasmius</a:t>
            </a:r>
            <a:r>
              <a:rPr lang="id-ID" dirty="0" smtClean="0"/>
              <a:t> sp.</a:t>
            </a:r>
            <a:endParaRPr lang="id-ID" dirty="0"/>
          </a:p>
        </p:txBody>
      </p:sp>
      <p:sp>
        <p:nvSpPr>
          <p:cNvPr id="5" name="TextBox 4"/>
          <p:cNvSpPr txBox="1"/>
          <p:nvPr/>
        </p:nvSpPr>
        <p:spPr>
          <a:xfrm>
            <a:off x="3995936" y="908720"/>
            <a:ext cx="4320480"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a:t>
            </a:r>
            <a:r>
              <a:rPr lang="en-US" dirty="0" smtClean="0"/>
              <a:t>do</a:t>
            </a:r>
            <a:r>
              <a:rPr lang="en-US" dirty="0"/>
              <a:t>	 </a:t>
            </a:r>
            <a:r>
              <a:rPr lang="en-US" dirty="0" smtClean="0"/>
              <a:t>    </a:t>
            </a:r>
            <a:r>
              <a:rPr lang="id-ID" dirty="0" smtClean="0"/>
              <a:t>: </a:t>
            </a:r>
            <a:r>
              <a:rPr lang="id-ID" i="1" dirty="0"/>
              <a:t>Agaricales</a:t>
            </a:r>
          </a:p>
          <a:p>
            <a:r>
              <a:rPr lang="id-ID" dirty="0" smtClean="0"/>
              <a:t>Famil</a:t>
            </a:r>
            <a:r>
              <a:rPr lang="en-US" dirty="0" smtClean="0"/>
              <a:t>i</a:t>
            </a:r>
            <a:r>
              <a:rPr lang="id-ID" dirty="0" smtClean="0"/>
              <a:t> </a:t>
            </a:r>
            <a:r>
              <a:rPr lang="id-ID" dirty="0"/>
              <a:t>	     : </a:t>
            </a:r>
            <a:r>
              <a:rPr lang="id-ID" i="1" dirty="0"/>
              <a:t>Marasmiaceae</a:t>
            </a:r>
          </a:p>
          <a:p>
            <a:r>
              <a:rPr lang="id-ID" dirty="0" smtClean="0"/>
              <a:t>Genus</a:t>
            </a:r>
            <a:r>
              <a:rPr lang="en-US" dirty="0" smtClean="0"/>
              <a:t>	     </a:t>
            </a:r>
            <a:r>
              <a:rPr lang="id-ID" dirty="0" smtClean="0"/>
              <a:t>: </a:t>
            </a:r>
            <a:r>
              <a:rPr lang="id-ID" i="1" dirty="0"/>
              <a:t>Marasmius</a:t>
            </a:r>
          </a:p>
          <a:p>
            <a:r>
              <a:rPr lang="id-ID" dirty="0"/>
              <a:t>Spesies         : </a:t>
            </a:r>
            <a:r>
              <a:rPr lang="id-ID" i="1" dirty="0"/>
              <a:t>Marasmius</a:t>
            </a:r>
            <a:r>
              <a:rPr lang="id-ID" dirty="0"/>
              <a:t> </a:t>
            </a:r>
            <a:r>
              <a:rPr lang="id-ID" dirty="0" smtClean="0"/>
              <a:t>sp.</a:t>
            </a:r>
            <a:endParaRPr lang="id-ID" dirty="0"/>
          </a:p>
        </p:txBody>
      </p:sp>
      <p:sp>
        <p:nvSpPr>
          <p:cNvPr id="2" name="TextBox 1"/>
          <p:cNvSpPr txBox="1"/>
          <p:nvPr/>
        </p:nvSpPr>
        <p:spPr>
          <a:xfrm>
            <a:off x="683568" y="4149080"/>
            <a:ext cx="7416824" cy="1200329"/>
          </a:xfrm>
          <a:prstGeom prst="rect">
            <a:avLst/>
          </a:prstGeom>
          <a:noFill/>
        </p:spPr>
        <p:txBody>
          <a:bodyPr wrap="square" rtlCol="0">
            <a:spAutoFit/>
          </a:bodyPr>
          <a:lstStyle/>
          <a:p>
            <a:pPr algn="just"/>
            <a:r>
              <a:rPr lang="en-US" dirty="0" err="1" smtClean="0"/>
              <a:t>Tudung</a:t>
            </a:r>
            <a:r>
              <a:rPr lang="en-US" dirty="0" smtClean="0"/>
              <a:t> </a:t>
            </a:r>
            <a:r>
              <a:rPr lang="en-US" dirty="0" err="1" smtClean="0"/>
              <a:t>berbentuk</a:t>
            </a:r>
            <a:r>
              <a:rPr lang="en-US" dirty="0"/>
              <a:t> </a:t>
            </a:r>
            <a:r>
              <a:rPr lang="en-US" dirty="0" err="1" smtClean="0"/>
              <a:t>melingkar</a:t>
            </a:r>
            <a:r>
              <a:rPr lang="en-US" dirty="0" smtClean="0"/>
              <a:t>, </a:t>
            </a:r>
            <a:r>
              <a:rPr lang="en-US" dirty="0" err="1" smtClean="0"/>
              <a:t>datar</a:t>
            </a:r>
            <a:r>
              <a:rPr lang="en-US" dirty="0" smtClean="0"/>
              <a:t> </a:t>
            </a:r>
            <a:r>
              <a:rPr lang="en-US" dirty="0" err="1" smtClean="0"/>
              <a:t>dan</a:t>
            </a:r>
            <a:r>
              <a:rPr lang="en-US" dirty="0" smtClean="0"/>
              <a:t> </a:t>
            </a:r>
            <a:r>
              <a:rPr lang="en-US" dirty="0" err="1" smtClean="0"/>
              <a:t>bergelombang</a:t>
            </a:r>
            <a:r>
              <a:rPr lang="en-US" dirty="0" smtClean="0"/>
              <a:t>, </a:t>
            </a:r>
            <a:r>
              <a:rPr lang="en-US" dirty="0" err="1" smtClean="0"/>
              <a:t>tekstur</a:t>
            </a:r>
            <a:r>
              <a:rPr lang="en-US" dirty="0" smtClean="0"/>
              <a:t> </a:t>
            </a:r>
            <a:r>
              <a:rPr lang="en-US" dirty="0" err="1" smtClean="0"/>
              <a:t>halus</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Tangkai</a:t>
            </a:r>
            <a:r>
              <a:rPr lang="en-US" dirty="0" smtClean="0"/>
              <a:t> </a:t>
            </a:r>
            <a:r>
              <a:rPr lang="en-US" dirty="0" err="1" smtClean="0"/>
              <a:t>memanjang</a:t>
            </a:r>
            <a:r>
              <a:rPr lang="en-US" dirty="0" smtClean="0"/>
              <a:t>, </a:t>
            </a:r>
            <a:r>
              <a:rPr lang="en-US" dirty="0" err="1" smtClean="0"/>
              <a:t>berbentuk</a:t>
            </a:r>
            <a:r>
              <a:rPr lang="en-US" dirty="0" smtClean="0"/>
              <a:t> </a:t>
            </a:r>
            <a:r>
              <a:rPr lang="en-US" dirty="0" err="1" smtClean="0"/>
              <a:t>sama</a:t>
            </a:r>
            <a:r>
              <a:rPr lang="en-US" dirty="0" smtClean="0"/>
              <a:t> (equal), </a:t>
            </a:r>
            <a:r>
              <a:rPr lang="en-US" dirty="0" err="1" smtClean="0"/>
              <a:t>berwarna</a:t>
            </a:r>
            <a:r>
              <a:rPr lang="en-US" dirty="0" smtClean="0"/>
              <a:t> </a:t>
            </a:r>
            <a:r>
              <a:rPr lang="en-US" dirty="0" err="1" smtClean="0"/>
              <a:t>coklat</a:t>
            </a:r>
            <a:r>
              <a:rPr lang="en-US" dirty="0" smtClean="0"/>
              <a:t>, </a:t>
            </a:r>
            <a:r>
              <a:rPr lang="en-US" dirty="0" err="1" smtClean="0"/>
              <a:t>tekstur</a:t>
            </a:r>
            <a:r>
              <a:rPr lang="en-US" dirty="0" smtClean="0"/>
              <a:t> </a:t>
            </a:r>
            <a:r>
              <a:rPr lang="en-US" dirty="0" err="1" smtClean="0"/>
              <a:t>halus</a:t>
            </a:r>
            <a:r>
              <a:rPr lang="en-US" dirty="0" smtClean="0"/>
              <a:t>, </a:t>
            </a:r>
            <a:r>
              <a:rPr lang="en-US" dirty="0" err="1" smtClean="0"/>
              <a:t>perlekatan</a:t>
            </a:r>
            <a:r>
              <a:rPr lang="en-US" dirty="0" smtClean="0"/>
              <a:t> </a:t>
            </a:r>
            <a:r>
              <a:rPr lang="en-US" dirty="0" err="1" smtClean="0"/>
              <a:t>tangkai</a:t>
            </a:r>
            <a:r>
              <a:rPr lang="en-US" dirty="0" smtClean="0"/>
              <a:t> </a:t>
            </a:r>
            <a:r>
              <a:rPr lang="en-US" dirty="0" err="1" smtClean="0"/>
              <a:t>sentral</a:t>
            </a:r>
            <a:r>
              <a:rPr lang="en-US" dirty="0" smtClean="0"/>
              <a:t> </a:t>
            </a:r>
            <a:r>
              <a:rPr lang="en-US" dirty="0" err="1" smtClean="0"/>
              <a:t>pada</a:t>
            </a:r>
            <a:r>
              <a:rPr lang="en-US" dirty="0" smtClean="0"/>
              <a:t> </a:t>
            </a:r>
            <a:r>
              <a:rPr lang="en-US" dirty="0" err="1" smtClean="0"/>
              <a:t>tudung</a:t>
            </a:r>
            <a:r>
              <a:rPr lang="en-US" dirty="0" smtClean="0"/>
              <a:t>. Habitat di </a:t>
            </a:r>
            <a:r>
              <a:rPr lang="en-US" dirty="0" err="1" smtClean="0"/>
              <a:t>tanah</a:t>
            </a:r>
            <a:r>
              <a:rPr lang="en-US" dirty="0"/>
              <a:t>.</a:t>
            </a:r>
            <a:endParaRPr lang="id-ID" dirty="0"/>
          </a:p>
        </p:txBody>
      </p:sp>
    </p:spTree>
    <p:extLst>
      <p:ext uri="{BB962C8B-B14F-4D97-AF65-F5344CB8AC3E}">
        <p14:creationId xmlns:p14="http://schemas.microsoft.com/office/powerpoint/2010/main" xmlns="" val="2088884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760" y="364666"/>
            <a:ext cx="4536504"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RUMUSAN MASALAH</a:t>
            </a:r>
            <a:endParaRPr lang="id-ID" sz="3200" dirty="0">
              <a:latin typeface="Times New Roman" pitchFamily="18" charset="0"/>
              <a:cs typeface="Times New Roman" pitchFamily="18" charset="0"/>
            </a:endParaRPr>
          </a:p>
        </p:txBody>
      </p:sp>
      <p:sp>
        <p:nvSpPr>
          <p:cNvPr id="6" name="TextBox 5"/>
          <p:cNvSpPr txBox="1"/>
          <p:nvPr/>
        </p:nvSpPr>
        <p:spPr>
          <a:xfrm>
            <a:off x="1259632" y="2060848"/>
            <a:ext cx="6624736" cy="1200329"/>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Jenis-jenis jamur makroskopis apa saja yang terdapat di kawasan Cabang Panti Taman Nasional Gunung Palung?</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163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9681" y="764704"/>
            <a:ext cx="3016255"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91842" y="3388350"/>
            <a:ext cx="2512199" cy="369332"/>
          </a:xfrm>
          <a:prstGeom prst="rect">
            <a:avLst/>
          </a:prstGeom>
          <a:noFill/>
        </p:spPr>
        <p:txBody>
          <a:bodyPr wrap="square" rtlCol="0">
            <a:spAutoFit/>
          </a:bodyPr>
          <a:lstStyle/>
          <a:p>
            <a:r>
              <a:rPr lang="id-ID" i="1" dirty="0" smtClean="0"/>
              <a:t>Fomes</a:t>
            </a:r>
            <a:r>
              <a:rPr lang="id-ID" dirty="0" smtClean="0"/>
              <a:t> sp.</a:t>
            </a:r>
            <a:endParaRPr lang="id-ID" dirty="0"/>
          </a:p>
        </p:txBody>
      </p:sp>
      <p:sp>
        <p:nvSpPr>
          <p:cNvPr id="5" name="TextBox 4"/>
          <p:cNvSpPr txBox="1"/>
          <p:nvPr/>
        </p:nvSpPr>
        <p:spPr>
          <a:xfrm>
            <a:off x="4499992" y="1196752"/>
            <a:ext cx="4032448"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Agaricomycota</a:t>
            </a:r>
          </a:p>
          <a:p>
            <a:r>
              <a:rPr lang="en-US" dirty="0" err="1" smtClean="0"/>
              <a:t>Kela</a:t>
            </a:r>
            <a:r>
              <a:rPr lang="id-ID" dirty="0" smtClean="0"/>
              <a:t>s</a:t>
            </a:r>
            <a:r>
              <a:rPr lang="id-ID" dirty="0"/>
              <a:t>	     : </a:t>
            </a:r>
            <a:r>
              <a:rPr lang="id-ID" i="1" dirty="0"/>
              <a:t>Agaricomycetes</a:t>
            </a:r>
          </a:p>
          <a:p>
            <a:r>
              <a:rPr lang="id-ID" dirty="0" smtClean="0"/>
              <a:t>Ord</a:t>
            </a:r>
            <a:r>
              <a:rPr lang="en-US" dirty="0" smtClean="0"/>
              <a:t>o</a:t>
            </a:r>
            <a:r>
              <a:rPr lang="en-US" dirty="0"/>
              <a:t>	</a:t>
            </a:r>
            <a:r>
              <a:rPr lang="en-US" dirty="0" smtClean="0"/>
              <a:t>     </a:t>
            </a:r>
            <a:r>
              <a:rPr lang="id-ID" dirty="0" smtClean="0"/>
              <a:t>: </a:t>
            </a:r>
            <a:r>
              <a:rPr lang="id-ID" i="1" dirty="0" smtClean="0"/>
              <a:t>Polyporales</a:t>
            </a:r>
            <a:endParaRPr lang="id-ID" i="1" dirty="0"/>
          </a:p>
          <a:p>
            <a:r>
              <a:rPr lang="id-ID" dirty="0" smtClean="0"/>
              <a:t>Famil</a:t>
            </a:r>
            <a:r>
              <a:rPr lang="en-US" dirty="0" smtClean="0"/>
              <a:t>i</a:t>
            </a:r>
            <a:r>
              <a:rPr lang="id-ID" dirty="0" smtClean="0"/>
              <a:t> </a:t>
            </a:r>
            <a:r>
              <a:rPr lang="id-ID" dirty="0"/>
              <a:t>	     : </a:t>
            </a:r>
            <a:r>
              <a:rPr lang="id-ID" i="1" dirty="0" smtClean="0"/>
              <a:t>Polyporaceae</a:t>
            </a:r>
            <a:endParaRPr lang="id-ID" i="1" dirty="0"/>
          </a:p>
          <a:p>
            <a:r>
              <a:rPr lang="id-ID" dirty="0" smtClean="0"/>
              <a:t>Genus</a:t>
            </a:r>
            <a:r>
              <a:rPr lang="en-US" dirty="0" smtClean="0"/>
              <a:t>	     </a:t>
            </a:r>
            <a:r>
              <a:rPr lang="id-ID" dirty="0" smtClean="0"/>
              <a:t>: </a:t>
            </a:r>
            <a:r>
              <a:rPr lang="id-ID" i="1" dirty="0" smtClean="0"/>
              <a:t>Fomes</a:t>
            </a:r>
            <a:endParaRPr lang="id-ID" i="1" dirty="0"/>
          </a:p>
          <a:p>
            <a:r>
              <a:rPr lang="id-ID" dirty="0"/>
              <a:t>Spesies         : </a:t>
            </a:r>
            <a:r>
              <a:rPr lang="id-ID" i="1" dirty="0" smtClean="0"/>
              <a:t>Fomes</a:t>
            </a:r>
            <a:r>
              <a:rPr lang="id-ID" dirty="0" smtClean="0"/>
              <a:t> </a:t>
            </a:r>
            <a:r>
              <a:rPr lang="id-ID" dirty="0"/>
              <a:t>sp.</a:t>
            </a:r>
          </a:p>
        </p:txBody>
      </p:sp>
      <p:sp>
        <p:nvSpPr>
          <p:cNvPr id="6" name="TextBox 5"/>
          <p:cNvSpPr txBox="1"/>
          <p:nvPr/>
        </p:nvSpPr>
        <p:spPr>
          <a:xfrm>
            <a:off x="1003872" y="4221087"/>
            <a:ext cx="7096520" cy="923330"/>
          </a:xfrm>
          <a:prstGeom prst="rect">
            <a:avLst/>
          </a:prstGeom>
          <a:noFill/>
        </p:spPr>
        <p:txBody>
          <a:bodyPr wrap="square" rtlCol="0">
            <a:spAutoFit/>
          </a:bodyPr>
          <a:lstStyle/>
          <a:p>
            <a:pPr algn="just"/>
            <a:r>
              <a:rPr lang="id-ID" dirty="0"/>
              <a:t>Bentuk seperti sarang lebah, berwarna hitam kemerahan, tekstur permukaan kasar dan tidak rata. lamella bersilangan berwarna putih. Habitat pada batang kayu lapuk.</a:t>
            </a:r>
          </a:p>
        </p:txBody>
      </p:sp>
    </p:spTree>
    <p:extLst>
      <p:ext uri="{BB962C8B-B14F-4D97-AF65-F5344CB8AC3E}">
        <p14:creationId xmlns:p14="http://schemas.microsoft.com/office/powerpoint/2010/main" xmlns="" val="3932722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80549"/>
            <a:ext cx="3024336" cy="280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99592" y="3619569"/>
            <a:ext cx="2592288" cy="369332"/>
          </a:xfrm>
          <a:prstGeom prst="rect">
            <a:avLst/>
          </a:prstGeom>
          <a:noFill/>
        </p:spPr>
        <p:txBody>
          <a:bodyPr wrap="square" rtlCol="0">
            <a:spAutoFit/>
          </a:bodyPr>
          <a:lstStyle/>
          <a:p>
            <a:r>
              <a:rPr lang="id-ID" i="1" dirty="0" smtClean="0"/>
              <a:t>Calocera cornea</a:t>
            </a:r>
            <a:endParaRPr lang="id-ID" i="1" dirty="0"/>
          </a:p>
        </p:txBody>
      </p:sp>
      <p:sp>
        <p:nvSpPr>
          <p:cNvPr id="5" name="TextBox 4"/>
          <p:cNvSpPr txBox="1"/>
          <p:nvPr/>
        </p:nvSpPr>
        <p:spPr>
          <a:xfrm>
            <a:off x="4283968" y="836712"/>
            <a:ext cx="3672408"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smtClean="0"/>
              <a:t>Basidiomycota</a:t>
            </a:r>
            <a:endParaRPr lang="id-ID" i="1" dirty="0"/>
          </a:p>
          <a:p>
            <a:r>
              <a:rPr lang="en-US" dirty="0" err="1" smtClean="0"/>
              <a:t>Kela</a:t>
            </a:r>
            <a:r>
              <a:rPr lang="id-ID" dirty="0" smtClean="0"/>
              <a:t>s</a:t>
            </a:r>
            <a:r>
              <a:rPr lang="id-ID" dirty="0"/>
              <a:t>	     : </a:t>
            </a:r>
            <a:r>
              <a:rPr lang="id-ID" i="1" dirty="0" smtClean="0"/>
              <a:t>Dacrimycetes</a:t>
            </a:r>
            <a:endParaRPr lang="id-ID" i="1" dirty="0"/>
          </a:p>
          <a:p>
            <a:r>
              <a:rPr lang="id-ID" dirty="0" smtClean="0"/>
              <a:t>Ord</a:t>
            </a:r>
            <a:r>
              <a:rPr lang="en-US" dirty="0" smtClean="0"/>
              <a:t>o</a:t>
            </a:r>
            <a:r>
              <a:rPr lang="en-US" dirty="0"/>
              <a:t>	</a:t>
            </a:r>
            <a:r>
              <a:rPr lang="en-US" dirty="0" smtClean="0"/>
              <a:t>     </a:t>
            </a:r>
            <a:r>
              <a:rPr lang="id-ID" dirty="0" smtClean="0"/>
              <a:t>: </a:t>
            </a:r>
            <a:r>
              <a:rPr lang="id-ID" i="1" dirty="0" smtClean="0"/>
              <a:t>Dacrimycetales</a:t>
            </a:r>
            <a:endParaRPr lang="id-ID" i="1" dirty="0"/>
          </a:p>
          <a:p>
            <a:r>
              <a:rPr lang="id-ID" dirty="0" smtClean="0"/>
              <a:t>Famil</a:t>
            </a:r>
            <a:r>
              <a:rPr lang="en-US" dirty="0" smtClean="0"/>
              <a:t>i</a:t>
            </a:r>
            <a:r>
              <a:rPr lang="id-ID" dirty="0" smtClean="0"/>
              <a:t> </a:t>
            </a:r>
            <a:r>
              <a:rPr lang="id-ID" dirty="0"/>
              <a:t>	     : </a:t>
            </a:r>
            <a:r>
              <a:rPr lang="id-ID" i="1" dirty="0" smtClean="0"/>
              <a:t>Acrimycetaceae</a:t>
            </a:r>
            <a:endParaRPr lang="id-ID" i="1" dirty="0"/>
          </a:p>
          <a:p>
            <a:r>
              <a:rPr lang="id-ID" dirty="0" smtClean="0"/>
              <a:t>Genus</a:t>
            </a:r>
            <a:r>
              <a:rPr lang="en-US" dirty="0" smtClean="0"/>
              <a:t>	     </a:t>
            </a:r>
            <a:r>
              <a:rPr lang="id-ID" dirty="0" smtClean="0"/>
              <a:t>: </a:t>
            </a:r>
            <a:r>
              <a:rPr lang="id-ID" i="1" dirty="0" smtClean="0"/>
              <a:t>Calocera</a:t>
            </a:r>
            <a:endParaRPr lang="id-ID" i="1" dirty="0"/>
          </a:p>
          <a:p>
            <a:r>
              <a:rPr lang="id-ID" dirty="0"/>
              <a:t>Spesies         : </a:t>
            </a:r>
            <a:r>
              <a:rPr lang="id-ID" i="1" dirty="0" smtClean="0"/>
              <a:t>Calocera cornea</a:t>
            </a:r>
            <a:endParaRPr lang="id-ID" i="1" dirty="0"/>
          </a:p>
        </p:txBody>
      </p:sp>
      <p:sp>
        <p:nvSpPr>
          <p:cNvPr id="6" name="TextBox 5"/>
          <p:cNvSpPr txBox="1"/>
          <p:nvPr/>
        </p:nvSpPr>
        <p:spPr>
          <a:xfrm>
            <a:off x="899592" y="4440975"/>
            <a:ext cx="7200800" cy="923330"/>
          </a:xfrm>
          <a:prstGeom prst="rect">
            <a:avLst/>
          </a:prstGeom>
          <a:noFill/>
        </p:spPr>
        <p:txBody>
          <a:bodyPr wrap="square" rtlCol="0">
            <a:spAutoFit/>
          </a:bodyPr>
          <a:lstStyle/>
          <a:p>
            <a:pPr algn="just"/>
            <a:r>
              <a:rPr lang="id-ID" dirty="0"/>
              <a:t>Berbentuk kipas, berwarna kuning, berlendir dan lunak, tekstur permukaan halus, berukuran kecil, tepian berlekuk. Habitat pada batang kayu yang telah mati</a:t>
            </a:r>
          </a:p>
        </p:txBody>
      </p:sp>
    </p:spTree>
    <p:extLst>
      <p:ext uri="{BB962C8B-B14F-4D97-AF65-F5344CB8AC3E}">
        <p14:creationId xmlns:p14="http://schemas.microsoft.com/office/powerpoint/2010/main" xmlns="" val="17444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684759"/>
            <a:ext cx="2664296" cy="271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71600" y="3491716"/>
            <a:ext cx="1728192" cy="369332"/>
          </a:xfrm>
          <a:prstGeom prst="rect">
            <a:avLst/>
          </a:prstGeom>
          <a:noFill/>
        </p:spPr>
        <p:txBody>
          <a:bodyPr wrap="square" rtlCol="0">
            <a:spAutoFit/>
          </a:bodyPr>
          <a:lstStyle/>
          <a:p>
            <a:r>
              <a:rPr lang="id-ID" i="1" dirty="0" smtClean="0"/>
              <a:t>Xylaria</a:t>
            </a:r>
            <a:r>
              <a:rPr lang="id-ID" dirty="0" smtClean="0"/>
              <a:t> sp.</a:t>
            </a:r>
            <a:endParaRPr lang="id-ID" dirty="0"/>
          </a:p>
        </p:txBody>
      </p:sp>
      <p:sp>
        <p:nvSpPr>
          <p:cNvPr id="5" name="TextBox 4"/>
          <p:cNvSpPr txBox="1"/>
          <p:nvPr/>
        </p:nvSpPr>
        <p:spPr>
          <a:xfrm>
            <a:off x="4139952" y="908720"/>
            <a:ext cx="4248472"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smtClean="0"/>
              <a:t>Ascomycota</a:t>
            </a:r>
            <a:endParaRPr lang="id-ID" i="1" dirty="0"/>
          </a:p>
          <a:p>
            <a:r>
              <a:rPr lang="en-US" dirty="0" err="1" smtClean="0"/>
              <a:t>Kela</a:t>
            </a:r>
            <a:r>
              <a:rPr lang="id-ID" dirty="0" smtClean="0"/>
              <a:t>s</a:t>
            </a:r>
            <a:r>
              <a:rPr lang="id-ID" dirty="0"/>
              <a:t>	     : </a:t>
            </a:r>
            <a:r>
              <a:rPr lang="id-ID" i="1" dirty="0" smtClean="0"/>
              <a:t>Sordariomycetes</a:t>
            </a:r>
            <a:endParaRPr lang="id-ID" i="1" dirty="0"/>
          </a:p>
          <a:p>
            <a:r>
              <a:rPr lang="id-ID" dirty="0" smtClean="0"/>
              <a:t>Or</a:t>
            </a:r>
            <a:r>
              <a:rPr lang="en-US" dirty="0" smtClean="0"/>
              <a:t>do	     </a:t>
            </a:r>
            <a:r>
              <a:rPr lang="id-ID" dirty="0" smtClean="0"/>
              <a:t>: </a:t>
            </a:r>
            <a:r>
              <a:rPr lang="id-ID" i="1" dirty="0" smtClean="0"/>
              <a:t>Xylariales</a:t>
            </a:r>
            <a:endParaRPr lang="id-ID" i="1" dirty="0"/>
          </a:p>
          <a:p>
            <a:r>
              <a:rPr lang="id-ID" dirty="0" smtClean="0"/>
              <a:t>Famil</a:t>
            </a:r>
            <a:r>
              <a:rPr lang="en-US" dirty="0" smtClean="0"/>
              <a:t>i</a:t>
            </a:r>
            <a:r>
              <a:rPr lang="id-ID" dirty="0" smtClean="0"/>
              <a:t> </a:t>
            </a:r>
            <a:r>
              <a:rPr lang="id-ID" dirty="0"/>
              <a:t>	     : </a:t>
            </a:r>
            <a:r>
              <a:rPr lang="id-ID" i="1" dirty="0" smtClean="0"/>
              <a:t>Xylariaceae</a:t>
            </a:r>
            <a:endParaRPr lang="id-ID" i="1" dirty="0"/>
          </a:p>
          <a:p>
            <a:r>
              <a:rPr lang="id-ID" dirty="0"/>
              <a:t>Genus           : </a:t>
            </a:r>
            <a:r>
              <a:rPr lang="id-ID" i="1" dirty="0" smtClean="0"/>
              <a:t>Xylaria</a:t>
            </a:r>
            <a:endParaRPr lang="id-ID" dirty="0"/>
          </a:p>
          <a:p>
            <a:r>
              <a:rPr lang="id-ID" dirty="0"/>
              <a:t>Spesies         : </a:t>
            </a:r>
            <a:r>
              <a:rPr lang="id-ID" i="1" dirty="0" smtClean="0"/>
              <a:t>Xylaria </a:t>
            </a:r>
            <a:r>
              <a:rPr lang="id-ID" dirty="0" smtClean="0"/>
              <a:t>sp.</a:t>
            </a:r>
            <a:endParaRPr lang="id-ID" dirty="0"/>
          </a:p>
        </p:txBody>
      </p:sp>
      <p:sp>
        <p:nvSpPr>
          <p:cNvPr id="2" name="TextBox 1"/>
          <p:cNvSpPr txBox="1"/>
          <p:nvPr/>
        </p:nvSpPr>
        <p:spPr>
          <a:xfrm>
            <a:off x="971600" y="4149080"/>
            <a:ext cx="7416824" cy="923330"/>
          </a:xfrm>
          <a:prstGeom prst="rect">
            <a:avLst/>
          </a:prstGeom>
          <a:noFill/>
        </p:spPr>
        <p:txBody>
          <a:bodyPr wrap="square" rtlCol="0">
            <a:spAutoFit/>
          </a:bodyPr>
          <a:lstStyle/>
          <a:p>
            <a:pPr algn="just"/>
            <a:r>
              <a:rPr lang="en-US" dirty="0" err="1" smtClean="0"/>
              <a:t>Berbentuk</a:t>
            </a:r>
            <a:r>
              <a:rPr lang="en-US" dirty="0" smtClean="0"/>
              <a:t> </a:t>
            </a:r>
            <a:r>
              <a:rPr lang="en-US" dirty="0" err="1" smtClean="0"/>
              <a:t>seperti</a:t>
            </a:r>
            <a:r>
              <a:rPr lang="en-US" dirty="0" smtClean="0"/>
              <a:t> </a:t>
            </a:r>
            <a:r>
              <a:rPr lang="en-US" dirty="0" err="1" smtClean="0"/>
              <a:t>gada</a:t>
            </a:r>
            <a:r>
              <a:rPr lang="en-US" dirty="0" smtClean="0"/>
              <a:t>, </a:t>
            </a:r>
            <a:r>
              <a:rPr lang="en-US" dirty="0" err="1" smtClean="0"/>
              <a:t>bagian</a:t>
            </a:r>
            <a:r>
              <a:rPr lang="en-US" dirty="0" smtClean="0"/>
              <a:t> </a:t>
            </a:r>
            <a:r>
              <a:rPr lang="en-US" dirty="0" err="1" smtClean="0"/>
              <a:t>atas</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bagian</a:t>
            </a:r>
            <a:r>
              <a:rPr lang="en-US" dirty="0" smtClean="0"/>
              <a:t> </a:t>
            </a:r>
            <a:r>
              <a:rPr lang="en-US" dirty="0" err="1" smtClean="0"/>
              <a:t>bawah</a:t>
            </a:r>
            <a:r>
              <a:rPr lang="en-US" dirty="0" smtClean="0"/>
              <a:t> </a:t>
            </a:r>
            <a:r>
              <a:rPr lang="en-US" dirty="0" err="1" smtClean="0"/>
              <a:t>berwarna</a:t>
            </a:r>
            <a:r>
              <a:rPr lang="en-US" dirty="0" smtClean="0"/>
              <a:t> </a:t>
            </a:r>
            <a:r>
              <a:rPr lang="en-US" dirty="0" err="1" smtClean="0"/>
              <a:t>hitam</a:t>
            </a:r>
            <a:r>
              <a:rPr lang="en-US" dirty="0" smtClean="0"/>
              <a:t>, </a:t>
            </a:r>
            <a:r>
              <a:rPr lang="en-US" dirty="0" err="1" smtClean="0"/>
              <a:t>tekstur</a:t>
            </a:r>
            <a:r>
              <a:rPr lang="en-US" dirty="0" smtClean="0"/>
              <a:t> </a:t>
            </a:r>
            <a:r>
              <a:rPr lang="en-US" dirty="0" err="1" smtClean="0"/>
              <a:t>berbutir</a:t>
            </a:r>
            <a:r>
              <a:rPr lang="en-US" dirty="0" smtClean="0"/>
              <a:t> </a:t>
            </a:r>
            <a:r>
              <a:rPr lang="en-US" dirty="0" err="1" smtClean="0"/>
              <a:t>kasar</a:t>
            </a:r>
            <a:r>
              <a:rPr lang="en-US" dirty="0" smtClean="0"/>
              <a:t>. </a:t>
            </a:r>
            <a:r>
              <a:rPr lang="en-US" dirty="0" err="1" smtClean="0"/>
              <a:t>Jamur</a:t>
            </a:r>
            <a:r>
              <a:rPr lang="en-US" dirty="0" smtClean="0"/>
              <a:t> </a:t>
            </a:r>
            <a:r>
              <a:rPr lang="en-US" dirty="0" err="1" smtClean="0"/>
              <a:t>ini</a:t>
            </a:r>
            <a:r>
              <a:rPr lang="en-US" dirty="0" smtClean="0"/>
              <a:t> </a:t>
            </a:r>
            <a:r>
              <a:rPr lang="en-US" dirty="0" err="1" smtClean="0"/>
              <a:t>biasa</a:t>
            </a:r>
            <a:r>
              <a:rPr lang="en-US" dirty="0" smtClean="0"/>
              <a:t> </a:t>
            </a:r>
            <a:r>
              <a:rPr lang="en-US" dirty="0" err="1" smtClean="0"/>
              <a:t>dapat</a:t>
            </a:r>
            <a:r>
              <a:rPr lang="en-US" dirty="0" smtClean="0"/>
              <a:t> </a:t>
            </a:r>
            <a:r>
              <a:rPr lang="en-US" dirty="0" err="1" smtClean="0"/>
              <a:t>ditemukan</a:t>
            </a:r>
            <a:r>
              <a:rPr lang="en-US" dirty="0" smtClean="0"/>
              <a:t> di </a:t>
            </a:r>
            <a:r>
              <a:rPr lang="en-US" dirty="0" err="1" smtClean="0"/>
              <a:t>batang</a:t>
            </a:r>
            <a:r>
              <a:rPr lang="en-US" dirty="0" smtClean="0"/>
              <a:t> </a:t>
            </a:r>
            <a:r>
              <a:rPr lang="en-US" dirty="0" err="1" smtClean="0"/>
              <a:t>kayu</a:t>
            </a:r>
            <a:r>
              <a:rPr lang="en-US" dirty="0" smtClean="0"/>
              <a:t> </a:t>
            </a:r>
            <a:r>
              <a:rPr lang="en-US" dirty="0" err="1" smtClean="0"/>
              <a:t>atau</a:t>
            </a:r>
            <a:r>
              <a:rPr lang="en-US" dirty="0" smtClean="0"/>
              <a:t> ranting.</a:t>
            </a:r>
            <a:endParaRPr lang="id-ID" dirty="0"/>
          </a:p>
        </p:txBody>
      </p:sp>
    </p:spTree>
    <p:extLst>
      <p:ext uri="{BB962C8B-B14F-4D97-AF65-F5344CB8AC3E}">
        <p14:creationId xmlns:p14="http://schemas.microsoft.com/office/powerpoint/2010/main" xmlns="" val="189238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620688"/>
            <a:ext cx="2798763" cy="267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27584" y="3491716"/>
            <a:ext cx="2232248" cy="369332"/>
          </a:xfrm>
          <a:prstGeom prst="rect">
            <a:avLst/>
          </a:prstGeom>
          <a:noFill/>
        </p:spPr>
        <p:txBody>
          <a:bodyPr wrap="square" rtlCol="0">
            <a:spAutoFit/>
          </a:bodyPr>
          <a:lstStyle/>
          <a:p>
            <a:r>
              <a:rPr lang="id-ID" i="1" dirty="0" smtClean="0"/>
              <a:t>Xylaria cosmosoides</a:t>
            </a:r>
            <a:endParaRPr lang="id-ID" i="1" dirty="0"/>
          </a:p>
        </p:txBody>
      </p:sp>
      <p:sp>
        <p:nvSpPr>
          <p:cNvPr id="5" name="TextBox 4"/>
          <p:cNvSpPr txBox="1"/>
          <p:nvPr/>
        </p:nvSpPr>
        <p:spPr>
          <a:xfrm>
            <a:off x="4139952" y="1052736"/>
            <a:ext cx="4104456"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a:t>Ascomycota</a:t>
            </a:r>
          </a:p>
          <a:p>
            <a:r>
              <a:rPr lang="en-US" dirty="0" err="1" smtClean="0"/>
              <a:t>Kela</a:t>
            </a:r>
            <a:r>
              <a:rPr lang="id-ID" dirty="0" smtClean="0"/>
              <a:t>s</a:t>
            </a:r>
            <a:r>
              <a:rPr lang="id-ID" dirty="0"/>
              <a:t>	     : </a:t>
            </a:r>
            <a:r>
              <a:rPr lang="id-ID" i="1" dirty="0"/>
              <a:t>Sordariomycetes</a:t>
            </a:r>
          </a:p>
          <a:p>
            <a:r>
              <a:rPr lang="id-ID" dirty="0" smtClean="0"/>
              <a:t>Ord</a:t>
            </a:r>
            <a:r>
              <a:rPr lang="en-US" dirty="0" smtClean="0"/>
              <a:t>o	     </a:t>
            </a:r>
            <a:r>
              <a:rPr lang="id-ID" dirty="0" smtClean="0"/>
              <a:t>: </a:t>
            </a:r>
            <a:r>
              <a:rPr lang="id-ID" i="1" dirty="0"/>
              <a:t>Xylariales</a:t>
            </a:r>
          </a:p>
          <a:p>
            <a:r>
              <a:rPr lang="id-ID" dirty="0" smtClean="0"/>
              <a:t>Famil</a:t>
            </a:r>
            <a:r>
              <a:rPr lang="en-US" dirty="0" smtClean="0"/>
              <a:t>i</a:t>
            </a:r>
            <a:r>
              <a:rPr lang="id-ID" dirty="0" smtClean="0"/>
              <a:t> </a:t>
            </a:r>
            <a:r>
              <a:rPr lang="id-ID" dirty="0"/>
              <a:t>	     : </a:t>
            </a:r>
            <a:r>
              <a:rPr lang="id-ID" i="1" dirty="0"/>
              <a:t>Xylariaceae</a:t>
            </a:r>
          </a:p>
          <a:p>
            <a:r>
              <a:rPr lang="id-ID" dirty="0" smtClean="0"/>
              <a:t>Genus</a:t>
            </a:r>
            <a:r>
              <a:rPr lang="en-US" dirty="0" smtClean="0"/>
              <a:t>	     </a:t>
            </a:r>
            <a:r>
              <a:rPr lang="id-ID" dirty="0" smtClean="0"/>
              <a:t>: </a:t>
            </a:r>
            <a:r>
              <a:rPr lang="id-ID" i="1" dirty="0"/>
              <a:t>Xylaria</a:t>
            </a:r>
          </a:p>
          <a:p>
            <a:r>
              <a:rPr lang="id-ID" dirty="0"/>
              <a:t>Spesies         : </a:t>
            </a:r>
            <a:r>
              <a:rPr lang="id-ID" i="1" dirty="0"/>
              <a:t>Xylaria </a:t>
            </a:r>
            <a:r>
              <a:rPr lang="id-ID" i="1" dirty="0" smtClean="0"/>
              <a:t>cosmosoides</a:t>
            </a:r>
            <a:endParaRPr lang="id-ID" i="1" dirty="0"/>
          </a:p>
        </p:txBody>
      </p:sp>
      <p:sp>
        <p:nvSpPr>
          <p:cNvPr id="2" name="TextBox 1"/>
          <p:cNvSpPr txBox="1"/>
          <p:nvPr/>
        </p:nvSpPr>
        <p:spPr>
          <a:xfrm>
            <a:off x="827584" y="4365104"/>
            <a:ext cx="7632848" cy="923330"/>
          </a:xfrm>
          <a:prstGeom prst="rect">
            <a:avLst/>
          </a:prstGeom>
          <a:noFill/>
        </p:spPr>
        <p:txBody>
          <a:bodyPr wrap="square" rtlCol="0">
            <a:spAutoFit/>
          </a:bodyPr>
          <a:lstStyle/>
          <a:p>
            <a:pPr algn="just"/>
            <a:r>
              <a:rPr lang="en-US" dirty="0" err="1" smtClean="0"/>
              <a:t>Berbentuk</a:t>
            </a:r>
            <a:r>
              <a:rPr lang="en-US" dirty="0" smtClean="0"/>
              <a:t> </a:t>
            </a:r>
            <a:r>
              <a:rPr lang="en-US" dirty="0" err="1" smtClean="0"/>
              <a:t>seperti</a:t>
            </a:r>
            <a:r>
              <a:rPr lang="en-US" dirty="0" smtClean="0"/>
              <a:t> </a:t>
            </a:r>
            <a:r>
              <a:rPr lang="en-US" dirty="0" err="1" smtClean="0"/>
              <a:t>akar</a:t>
            </a:r>
            <a:r>
              <a:rPr lang="en-US" dirty="0" smtClean="0"/>
              <a:t> </a:t>
            </a:r>
            <a:r>
              <a:rPr lang="en-US" dirty="0" err="1" smtClean="0"/>
              <a:t>berlekuk-lekuk</a:t>
            </a:r>
            <a:r>
              <a:rPr lang="en-US" dirty="0" smtClean="0"/>
              <a:t>, </a:t>
            </a:r>
            <a:r>
              <a:rPr lang="en-US" dirty="0" err="1" smtClean="0"/>
              <a:t>bagian</a:t>
            </a:r>
            <a:r>
              <a:rPr lang="en-US" dirty="0" smtClean="0"/>
              <a:t> </a:t>
            </a:r>
            <a:r>
              <a:rPr lang="en-US" dirty="0" err="1" smtClean="0"/>
              <a:t>ujung</a:t>
            </a:r>
            <a:r>
              <a:rPr lang="en-US" dirty="0" smtClean="0"/>
              <a:t> </a:t>
            </a:r>
            <a:r>
              <a:rPr lang="en-US" dirty="0" err="1" smtClean="0"/>
              <a:t>meruncing</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bagian</a:t>
            </a:r>
            <a:r>
              <a:rPr lang="en-US" dirty="0" smtClean="0"/>
              <a:t> </a:t>
            </a:r>
            <a:r>
              <a:rPr lang="en-US" dirty="0" err="1" smtClean="0"/>
              <a:t>bawah</a:t>
            </a:r>
            <a:r>
              <a:rPr lang="en-US" dirty="0" smtClean="0"/>
              <a:t> </a:t>
            </a:r>
            <a:r>
              <a:rPr lang="en-US" dirty="0" err="1" smtClean="0"/>
              <a:t>hitam</a:t>
            </a:r>
            <a:r>
              <a:rPr lang="en-US" dirty="0" smtClean="0"/>
              <a:t>, </a:t>
            </a:r>
            <a:r>
              <a:rPr lang="en-US" dirty="0" err="1" smtClean="0"/>
              <a:t>permukaan</a:t>
            </a:r>
            <a:r>
              <a:rPr lang="en-US" dirty="0" smtClean="0"/>
              <a:t> </a:t>
            </a:r>
            <a:r>
              <a:rPr lang="en-US" dirty="0" err="1" smtClean="0"/>
              <a:t>halus</a:t>
            </a:r>
            <a:r>
              <a:rPr lang="en-US" dirty="0" smtClean="0"/>
              <a:t>. </a:t>
            </a:r>
            <a:r>
              <a:rPr lang="en-US" dirty="0" err="1" smtClean="0"/>
              <a:t>Jamur</a:t>
            </a:r>
            <a:r>
              <a:rPr lang="en-US" dirty="0" smtClean="0"/>
              <a:t> </a:t>
            </a:r>
            <a:r>
              <a:rPr lang="en-US" dirty="0" err="1" smtClean="0"/>
              <a:t>seperti</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ditemukan</a:t>
            </a:r>
            <a:r>
              <a:rPr lang="en-US" dirty="0" smtClean="0"/>
              <a:t> di </a:t>
            </a:r>
            <a:r>
              <a:rPr lang="en-US" dirty="0" err="1" smtClean="0"/>
              <a:t>batang</a:t>
            </a:r>
            <a:r>
              <a:rPr lang="en-US" dirty="0" smtClean="0"/>
              <a:t> </a:t>
            </a:r>
            <a:r>
              <a:rPr lang="en-US" dirty="0" err="1" smtClean="0"/>
              <a:t>kayu</a:t>
            </a:r>
            <a:r>
              <a:rPr lang="en-US" dirty="0" smtClean="0"/>
              <a:t> </a:t>
            </a:r>
            <a:r>
              <a:rPr lang="en-US" dirty="0" err="1" smtClean="0"/>
              <a:t>lapuk</a:t>
            </a:r>
            <a:r>
              <a:rPr lang="en-US" dirty="0" smtClean="0"/>
              <a:t> </a:t>
            </a:r>
            <a:r>
              <a:rPr lang="en-US" dirty="0" err="1" smtClean="0"/>
              <a:t>atau</a:t>
            </a:r>
            <a:r>
              <a:rPr lang="en-US" dirty="0" smtClean="0"/>
              <a:t> </a:t>
            </a:r>
            <a:r>
              <a:rPr lang="en-US" dirty="0" err="1" smtClean="0"/>
              <a:t>serasah</a:t>
            </a:r>
            <a:r>
              <a:rPr lang="en-US" dirty="0" smtClean="0"/>
              <a:t>.</a:t>
            </a:r>
            <a:endParaRPr lang="id-ID" dirty="0"/>
          </a:p>
        </p:txBody>
      </p:sp>
    </p:spTree>
    <p:extLst>
      <p:ext uri="{BB962C8B-B14F-4D97-AF65-F5344CB8AC3E}">
        <p14:creationId xmlns:p14="http://schemas.microsoft.com/office/powerpoint/2010/main" xmlns="" val="4110460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4888" y="620688"/>
            <a:ext cx="277502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04888" y="3293236"/>
            <a:ext cx="2342976" cy="369332"/>
          </a:xfrm>
          <a:prstGeom prst="rect">
            <a:avLst/>
          </a:prstGeom>
          <a:noFill/>
        </p:spPr>
        <p:txBody>
          <a:bodyPr wrap="square" rtlCol="0">
            <a:spAutoFit/>
          </a:bodyPr>
          <a:lstStyle/>
          <a:p>
            <a:r>
              <a:rPr lang="id-ID" i="1" dirty="0" smtClean="0"/>
              <a:t>Auricularia</a:t>
            </a:r>
            <a:r>
              <a:rPr lang="id-ID" dirty="0" smtClean="0"/>
              <a:t> sp.</a:t>
            </a:r>
            <a:endParaRPr lang="id-ID" dirty="0"/>
          </a:p>
        </p:txBody>
      </p:sp>
      <p:sp>
        <p:nvSpPr>
          <p:cNvPr id="5" name="TextBox 4"/>
          <p:cNvSpPr txBox="1"/>
          <p:nvPr/>
        </p:nvSpPr>
        <p:spPr>
          <a:xfrm>
            <a:off x="4067944" y="764704"/>
            <a:ext cx="4176464"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smtClean="0"/>
              <a:t>Agaricomycota</a:t>
            </a:r>
            <a:endParaRPr lang="id-ID" i="1" dirty="0"/>
          </a:p>
          <a:p>
            <a:r>
              <a:rPr lang="en-US" dirty="0" err="1" smtClean="0"/>
              <a:t>Kela</a:t>
            </a:r>
            <a:r>
              <a:rPr lang="id-ID" dirty="0" smtClean="0"/>
              <a:t>s</a:t>
            </a:r>
            <a:r>
              <a:rPr lang="id-ID" dirty="0"/>
              <a:t>	     : </a:t>
            </a:r>
            <a:r>
              <a:rPr lang="id-ID" i="1" dirty="0" smtClean="0"/>
              <a:t>Agaricomycetes</a:t>
            </a:r>
            <a:endParaRPr lang="id-ID" i="1" dirty="0"/>
          </a:p>
          <a:p>
            <a:r>
              <a:rPr lang="id-ID" dirty="0" smtClean="0"/>
              <a:t>Ord</a:t>
            </a:r>
            <a:r>
              <a:rPr lang="en-US" dirty="0" smtClean="0"/>
              <a:t>o</a:t>
            </a:r>
            <a:r>
              <a:rPr lang="en-US" dirty="0"/>
              <a:t>	</a:t>
            </a:r>
            <a:r>
              <a:rPr lang="en-US" dirty="0" smtClean="0"/>
              <a:t>     </a:t>
            </a:r>
            <a:r>
              <a:rPr lang="id-ID" dirty="0" smtClean="0"/>
              <a:t>: </a:t>
            </a:r>
            <a:r>
              <a:rPr lang="id-ID" i="1" dirty="0" smtClean="0"/>
              <a:t>Auriculariales</a:t>
            </a:r>
            <a:endParaRPr lang="id-ID" i="1" dirty="0"/>
          </a:p>
          <a:p>
            <a:r>
              <a:rPr lang="id-ID" dirty="0" smtClean="0"/>
              <a:t>Famil</a:t>
            </a:r>
            <a:r>
              <a:rPr lang="en-US" dirty="0" smtClean="0"/>
              <a:t>i</a:t>
            </a:r>
            <a:r>
              <a:rPr lang="id-ID" dirty="0" smtClean="0"/>
              <a:t> </a:t>
            </a:r>
            <a:r>
              <a:rPr lang="id-ID" dirty="0"/>
              <a:t>	     : </a:t>
            </a:r>
            <a:r>
              <a:rPr lang="id-ID" i="1" dirty="0" smtClean="0"/>
              <a:t>Auriculariaceae</a:t>
            </a:r>
            <a:endParaRPr lang="id-ID" i="1" dirty="0"/>
          </a:p>
          <a:p>
            <a:r>
              <a:rPr lang="id-ID" dirty="0" smtClean="0"/>
              <a:t>Genus</a:t>
            </a:r>
            <a:r>
              <a:rPr lang="en-US" dirty="0" smtClean="0"/>
              <a:t>	     </a:t>
            </a:r>
            <a:r>
              <a:rPr lang="id-ID" dirty="0" smtClean="0"/>
              <a:t>: </a:t>
            </a:r>
            <a:r>
              <a:rPr lang="id-ID" i="1" dirty="0" smtClean="0"/>
              <a:t>Auricularia</a:t>
            </a:r>
            <a:endParaRPr lang="id-ID" i="1" dirty="0"/>
          </a:p>
          <a:p>
            <a:r>
              <a:rPr lang="id-ID" dirty="0"/>
              <a:t>Spesies         : </a:t>
            </a:r>
            <a:r>
              <a:rPr lang="id-ID" i="1" dirty="0" smtClean="0"/>
              <a:t>Auricularia</a:t>
            </a:r>
            <a:r>
              <a:rPr lang="id-ID" dirty="0" smtClean="0"/>
              <a:t> sp.</a:t>
            </a:r>
            <a:endParaRPr lang="id-ID" dirty="0"/>
          </a:p>
        </p:txBody>
      </p:sp>
      <p:sp>
        <p:nvSpPr>
          <p:cNvPr id="6" name="TextBox 5"/>
          <p:cNvSpPr txBox="1"/>
          <p:nvPr/>
        </p:nvSpPr>
        <p:spPr>
          <a:xfrm>
            <a:off x="1027010" y="4005064"/>
            <a:ext cx="7217397" cy="923330"/>
          </a:xfrm>
          <a:prstGeom prst="rect">
            <a:avLst/>
          </a:prstGeom>
          <a:noFill/>
        </p:spPr>
        <p:txBody>
          <a:bodyPr wrap="square" rtlCol="0">
            <a:spAutoFit/>
          </a:bodyPr>
          <a:lstStyle/>
          <a:p>
            <a:r>
              <a:rPr lang="id-ID" dirty="0"/>
              <a:t>Berwarna coklat kemerahan, memiliki bentuk seperti kuping, tekstur kenyal, permukaan tudung halus, tepian rata, dapat ditemukan pada dahan atau batang kayu yang sudah lapuk.</a:t>
            </a:r>
          </a:p>
        </p:txBody>
      </p:sp>
    </p:spTree>
    <p:extLst>
      <p:ext uri="{BB962C8B-B14F-4D97-AF65-F5344CB8AC3E}">
        <p14:creationId xmlns:p14="http://schemas.microsoft.com/office/powerpoint/2010/main" xmlns="" val="1352219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548680"/>
            <a:ext cx="273630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47927" y="3059668"/>
            <a:ext cx="2376264" cy="369332"/>
          </a:xfrm>
          <a:prstGeom prst="rect">
            <a:avLst/>
          </a:prstGeom>
          <a:noFill/>
        </p:spPr>
        <p:txBody>
          <a:bodyPr wrap="square" rtlCol="0">
            <a:spAutoFit/>
          </a:bodyPr>
          <a:lstStyle/>
          <a:p>
            <a:r>
              <a:rPr lang="id-ID" i="1" dirty="0" smtClean="0"/>
              <a:t>Cookeina tricholoma</a:t>
            </a:r>
            <a:endParaRPr lang="id-ID" i="1" dirty="0"/>
          </a:p>
        </p:txBody>
      </p:sp>
      <p:sp>
        <p:nvSpPr>
          <p:cNvPr id="6" name="TextBox 5"/>
          <p:cNvSpPr txBox="1"/>
          <p:nvPr/>
        </p:nvSpPr>
        <p:spPr>
          <a:xfrm>
            <a:off x="3923928" y="764704"/>
            <a:ext cx="3960440" cy="2031325"/>
          </a:xfrm>
          <a:prstGeom prst="rect">
            <a:avLst/>
          </a:prstGeom>
          <a:noFill/>
        </p:spPr>
        <p:txBody>
          <a:bodyPr wrap="square" rtlCol="0">
            <a:spAutoFit/>
          </a:bodyPr>
          <a:lstStyle/>
          <a:p>
            <a:r>
              <a:rPr lang="id-ID" dirty="0"/>
              <a:t>Kingdom	     : </a:t>
            </a:r>
            <a:r>
              <a:rPr lang="id-ID" i="1" dirty="0"/>
              <a:t>Fungi</a:t>
            </a:r>
          </a:p>
          <a:p>
            <a:r>
              <a:rPr lang="en-US" dirty="0" smtClean="0"/>
              <a:t>Fi</a:t>
            </a:r>
            <a:r>
              <a:rPr lang="id-ID" dirty="0" smtClean="0"/>
              <a:t>lum</a:t>
            </a:r>
            <a:r>
              <a:rPr lang="id-ID" dirty="0"/>
              <a:t>	     : </a:t>
            </a:r>
            <a:r>
              <a:rPr lang="id-ID" i="1" dirty="0" smtClean="0"/>
              <a:t>Ascomycota</a:t>
            </a:r>
            <a:endParaRPr lang="id-ID" i="1" dirty="0"/>
          </a:p>
          <a:p>
            <a:r>
              <a:rPr lang="en-US" dirty="0" err="1" smtClean="0"/>
              <a:t>Kela</a:t>
            </a:r>
            <a:r>
              <a:rPr lang="id-ID" dirty="0" smtClean="0"/>
              <a:t>s</a:t>
            </a:r>
            <a:r>
              <a:rPr lang="id-ID" dirty="0"/>
              <a:t>	     : </a:t>
            </a:r>
            <a:r>
              <a:rPr lang="id-ID" i="1" dirty="0" smtClean="0"/>
              <a:t>Pezizomycetes</a:t>
            </a:r>
            <a:endParaRPr lang="id-ID" i="1" dirty="0"/>
          </a:p>
          <a:p>
            <a:r>
              <a:rPr lang="id-ID" dirty="0" smtClean="0"/>
              <a:t>Ord</a:t>
            </a:r>
            <a:r>
              <a:rPr lang="en-US" dirty="0" smtClean="0"/>
              <a:t>o	     </a:t>
            </a:r>
            <a:r>
              <a:rPr lang="id-ID" dirty="0" smtClean="0"/>
              <a:t>: </a:t>
            </a:r>
            <a:r>
              <a:rPr lang="id-ID" i="1" dirty="0" smtClean="0"/>
              <a:t>Pezizales</a:t>
            </a:r>
            <a:endParaRPr lang="id-ID" i="1" dirty="0"/>
          </a:p>
          <a:p>
            <a:r>
              <a:rPr lang="id-ID" dirty="0" smtClean="0"/>
              <a:t>Famil</a:t>
            </a:r>
            <a:r>
              <a:rPr lang="en-US" dirty="0" smtClean="0"/>
              <a:t>i</a:t>
            </a:r>
            <a:r>
              <a:rPr lang="id-ID" dirty="0" smtClean="0"/>
              <a:t> </a:t>
            </a:r>
            <a:r>
              <a:rPr lang="id-ID" dirty="0"/>
              <a:t>	     : </a:t>
            </a:r>
            <a:r>
              <a:rPr lang="id-ID" i="1" dirty="0"/>
              <a:t>Auriculariaceae</a:t>
            </a:r>
          </a:p>
          <a:p>
            <a:r>
              <a:rPr lang="id-ID" dirty="0" smtClean="0"/>
              <a:t>Genus</a:t>
            </a:r>
            <a:r>
              <a:rPr lang="en-US" dirty="0" smtClean="0"/>
              <a:t>	     </a:t>
            </a:r>
            <a:r>
              <a:rPr lang="id-ID" dirty="0" smtClean="0"/>
              <a:t>: </a:t>
            </a:r>
            <a:r>
              <a:rPr lang="id-ID" i="1" dirty="0"/>
              <a:t>Auricularia</a:t>
            </a:r>
          </a:p>
          <a:p>
            <a:r>
              <a:rPr lang="id-ID" dirty="0"/>
              <a:t>Spesies         : </a:t>
            </a:r>
            <a:r>
              <a:rPr lang="id-ID" i="1" dirty="0"/>
              <a:t>Auricularia</a:t>
            </a:r>
            <a:r>
              <a:rPr lang="id-ID" dirty="0"/>
              <a:t> sp.</a:t>
            </a:r>
          </a:p>
        </p:txBody>
      </p:sp>
      <p:sp>
        <p:nvSpPr>
          <p:cNvPr id="2" name="TextBox 1"/>
          <p:cNvSpPr txBox="1"/>
          <p:nvPr/>
        </p:nvSpPr>
        <p:spPr>
          <a:xfrm>
            <a:off x="847927" y="4149080"/>
            <a:ext cx="7396481" cy="1200329"/>
          </a:xfrm>
          <a:prstGeom prst="rect">
            <a:avLst/>
          </a:prstGeom>
          <a:noFill/>
        </p:spPr>
        <p:txBody>
          <a:bodyPr wrap="square" rtlCol="0">
            <a:spAutoFit/>
          </a:bodyPr>
          <a:lstStyle/>
          <a:p>
            <a:pPr algn="just"/>
            <a:r>
              <a:rPr lang="en-US" dirty="0" err="1" smtClean="0"/>
              <a:t>Bentuk</a:t>
            </a:r>
            <a:r>
              <a:rPr lang="en-US" dirty="0" smtClean="0"/>
              <a:t> </a:t>
            </a:r>
            <a:r>
              <a:rPr lang="en-US" dirty="0" err="1" smtClean="0"/>
              <a:t>tudung</a:t>
            </a:r>
            <a:r>
              <a:rPr lang="en-US" dirty="0" smtClean="0"/>
              <a:t> </a:t>
            </a:r>
            <a:r>
              <a:rPr lang="en-US" dirty="0" err="1" smtClean="0"/>
              <a:t>seperti</a:t>
            </a:r>
            <a:r>
              <a:rPr lang="en-US" dirty="0" smtClean="0"/>
              <a:t> </a:t>
            </a:r>
            <a:r>
              <a:rPr lang="en-US" dirty="0" err="1" smtClean="0"/>
              <a:t>mangkuk</a:t>
            </a:r>
            <a:r>
              <a:rPr lang="en-US" dirty="0" smtClean="0"/>
              <a:t>, </a:t>
            </a:r>
            <a:r>
              <a:rPr lang="en-US" dirty="0" err="1" smtClean="0"/>
              <a:t>permukaan</a:t>
            </a:r>
            <a:r>
              <a:rPr lang="en-US" dirty="0" smtClean="0"/>
              <a:t> </a:t>
            </a:r>
            <a:r>
              <a:rPr lang="en-US" dirty="0" err="1" smtClean="0"/>
              <a:t>berbulu</a:t>
            </a:r>
            <a:r>
              <a:rPr lang="en-US" dirty="0" smtClean="0"/>
              <a:t> </a:t>
            </a:r>
            <a:r>
              <a:rPr lang="en-US" dirty="0" err="1" smtClean="0"/>
              <a:t>panjang</a:t>
            </a:r>
            <a:r>
              <a:rPr lang="en-US" dirty="0" smtClean="0"/>
              <a:t>, </a:t>
            </a:r>
            <a:r>
              <a:rPr lang="en-US" dirty="0" err="1" smtClean="0"/>
              <a:t>berwarna</a:t>
            </a:r>
            <a:r>
              <a:rPr lang="en-US" dirty="0" smtClean="0"/>
              <a:t> orange. </a:t>
            </a:r>
            <a:r>
              <a:rPr lang="en-US" dirty="0" err="1" smtClean="0"/>
              <a:t>Tangkai</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berbetuk</a:t>
            </a:r>
            <a:r>
              <a:rPr lang="en-US" dirty="0" smtClean="0"/>
              <a:t> </a:t>
            </a:r>
            <a:r>
              <a:rPr lang="en-US" dirty="0" err="1" smtClean="0"/>
              <a:t>silindris</a:t>
            </a:r>
            <a:r>
              <a:rPr lang="en-US" dirty="0" smtClean="0"/>
              <a:t>, </a:t>
            </a:r>
            <a:r>
              <a:rPr lang="en-US" dirty="0" err="1" smtClean="0"/>
              <a:t>perlekatan</a:t>
            </a:r>
            <a:r>
              <a:rPr lang="en-US" dirty="0" smtClean="0"/>
              <a:t> </a:t>
            </a:r>
            <a:r>
              <a:rPr lang="en-US" dirty="0" err="1" smtClean="0"/>
              <a:t>sentral</a:t>
            </a:r>
            <a:r>
              <a:rPr lang="en-US" dirty="0" smtClean="0"/>
              <a:t> </a:t>
            </a:r>
            <a:r>
              <a:rPr lang="en-US" dirty="0" err="1" smtClean="0"/>
              <a:t>pada</a:t>
            </a:r>
            <a:r>
              <a:rPr lang="en-US" dirty="0" smtClean="0"/>
              <a:t> </a:t>
            </a:r>
            <a:r>
              <a:rPr lang="en-US" dirty="0" err="1" smtClean="0"/>
              <a:t>tudung</a:t>
            </a:r>
            <a:r>
              <a:rPr lang="en-US" dirty="0" smtClean="0"/>
              <a:t>. </a:t>
            </a:r>
            <a:r>
              <a:rPr lang="en-US" dirty="0" err="1" smtClean="0"/>
              <a:t>Jamur</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ditemukan</a:t>
            </a:r>
            <a:r>
              <a:rPr lang="en-US" dirty="0" smtClean="0"/>
              <a:t> di </a:t>
            </a:r>
            <a:r>
              <a:rPr lang="en-US" dirty="0" err="1" smtClean="0"/>
              <a:t>batang</a:t>
            </a:r>
            <a:r>
              <a:rPr lang="en-US" dirty="0" smtClean="0"/>
              <a:t> </a:t>
            </a:r>
            <a:r>
              <a:rPr lang="en-US" dirty="0" err="1" smtClean="0"/>
              <a:t>kayu</a:t>
            </a:r>
            <a:r>
              <a:rPr lang="en-US" dirty="0" smtClean="0"/>
              <a:t> yang </a:t>
            </a:r>
            <a:r>
              <a:rPr lang="en-US" dirty="0" err="1" smtClean="0"/>
              <a:t>sudah</a:t>
            </a:r>
            <a:r>
              <a:rPr lang="en-US" dirty="0" smtClean="0"/>
              <a:t> </a:t>
            </a:r>
            <a:r>
              <a:rPr lang="en-US" dirty="0" err="1" smtClean="0"/>
              <a:t>mati</a:t>
            </a:r>
            <a:r>
              <a:rPr lang="en-US" dirty="0" smtClean="0"/>
              <a:t>/</a:t>
            </a:r>
            <a:r>
              <a:rPr lang="en-US" dirty="0" err="1" smtClean="0"/>
              <a:t>lapuk</a:t>
            </a:r>
            <a:r>
              <a:rPr lang="en-US" dirty="0" smtClean="0"/>
              <a:t>.</a:t>
            </a:r>
            <a:endParaRPr lang="id-ID" dirty="0"/>
          </a:p>
        </p:txBody>
      </p:sp>
    </p:spTree>
    <p:extLst>
      <p:ext uri="{BB962C8B-B14F-4D97-AF65-F5344CB8AC3E}">
        <p14:creationId xmlns:p14="http://schemas.microsoft.com/office/powerpoint/2010/main" xmlns="" val="465280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052736"/>
            <a:ext cx="3006015"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71600" y="3933056"/>
            <a:ext cx="2160240" cy="369332"/>
          </a:xfrm>
          <a:prstGeom prst="rect">
            <a:avLst/>
          </a:prstGeom>
          <a:noFill/>
        </p:spPr>
        <p:txBody>
          <a:bodyPr wrap="square" rtlCol="0">
            <a:spAutoFit/>
          </a:bodyPr>
          <a:lstStyle/>
          <a:p>
            <a:r>
              <a:rPr lang="en-US" i="1" dirty="0" err="1" smtClean="0"/>
              <a:t>Hygrocybe</a:t>
            </a:r>
            <a:r>
              <a:rPr lang="en-US" i="1" dirty="0" smtClean="0"/>
              <a:t> </a:t>
            </a:r>
            <a:r>
              <a:rPr lang="en-US" i="1" dirty="0" err="1" smtClean="0"/>
              <a:t>coccinea</a:t>
            </a:r>
            <a:endParaRPr lang="id-ID" i="1" dirty="0"/>
          </a:p>
        </p:txBody>
      </p:sp>
      <p:sp>
        <p:nvSpPr>
          <p:cNvPr id="5" name="TextBox 4"/>
          <p:cNvSpPr txBox="1"/>
          <p:nvPr/>
        </p:nvSpPr>
        <p:spPr>
          <a:xfrm flipH="1">
            <a:off x="4788021" y="1459471"/>
            <a:ext cx="3600402" cy="2031325"/>
          </a:xfrm>
          <a:prstGeom prst="rect">
            <a:avLst/>
          </a:prstGeom>
          <a:noFill/>
        </p:spPr>
        <p:txBody>
          <a:bodyPr wrap="square" rtlCol="0">
            <a:spAutoFit/>
          </a:bodyPr>
          <a:lstStyle/>
          <a:p>
            <a:r>
              <a:rPr lang="id-ID" dirty="0"/>
              <a:t>Kingdom	     : </a:t>
            </a:r>
            <a:r>
              <a:rPr lang="id-ID" i="1" dirty="0"/>
              <a:t>Fungi</a:t>
            </a:r>
          </a:p>
          <a:p>
            <a:r>
              <a:rPr lang="id-ID" dirty="0"/>
              <a:t>Filum	     : </a:t>
            </a:r>
            <a:r>
              <a:rPr lang="en-US" i="1" dirty="0" err="1" smtClean="0"/>
              <a:t>Basidi</a:t>
            </a:r>
            <a:r>
              <a:rPr lang="id-ID" i="1" dirty="0" smtClean="0"/>
              <a:t>omycota</a:t>
            </a:r>
            <a:endParaRPr lang="id-ID" i="1" dirty="0"/>
          </a:p>
          <a:p>
            <a:r>
              <a:rPr lang="id-ID" dirty="0"/>
              <a:t>Kelas	     : </a:t>
            </a:r>
            <a:r>
              <a:rPr lang="en-US" i="1" dirty="0" err="1" smtClean="0"/>
              <a:t>Agarico</a:t>
            </a:r>
            <a:r>
              <a:rPr lang="id-ID" i="1" dirty="0" smtClean="0"/>
              <a:t>mycetes</a:t>
            </a:r>
            <a:endParaRPr lang="id-ID" i="1" dirty="0"/>
          </a:p>
          <a:p>
            <a:r>
              <a:rPr lang="id-ID" dirty="0"/>
              <a:t>Ordo	     : </a:t>
            </a:r>
            <a:r>
              <a:rPr lang="en-US" i="1" dirty="0" smtClean="0"/>
              <a:t>Agaric</a:t>
            </a:r>
            <a:r>
              <a:rPr lang="id-ID" i="1" dirty="0" smtClean="0"/>
              <a:t>ales</a:t>
            </a:r>
            <a:endParaRPr lang="id-ID" i="1" dirty="0"/>
          </a:p>
          <a:p>
            <a:r>
              <a:rPr lang="id-ID" dirty="0"/>
              <a:t>Famili 	     </a:t>
            </a:r>
            <a:r>
              <a:rPr lang="id-ID" dirty="0" smtClean="0"/>
              <a:t>:</a:t>
            </a:r>
            <a:r>
              <a:rPr lang="en-US" dirty="0" smtClean="0"/>
              <a:t> </a:t>
            </a:r>
            <a:r>
              <a:rPr lang="en-US" i="1" dirty="0" err="1" smtClean="0"/>
              <a:t>Hygrophora</a:t>
            </a:r>
            <a:r>
              <a:rPr lang="id-ID" i="1" dirty="0" smtClean="0"/>
              <a:t>ceae</a:t>
            </a:r>
            <a:endParaRPr lang="id-ID" i="1" dirty="0"/>
          </a:p>
          <a:p>
            <a:r>
              <a:rPr lang="id-ID" dirty="0"/>
              <a:t>Genus	     : </a:t>
            </a:r>
            <a:r>
              <a:rPr lang="en-US" i="1" dirty="0" err="1" smtClean="0"/>
              <a:t>Hygrocybe</a:t>
            </a:r>
            <a:endParaRPr lang="id-ID" i="1" dirty="0"/>
          </a:p>
          <a:p>
            <a:r>
              <a:rPr lang="id-ID" dirty="0"/>
              <a:t>Spesies         : </a:t>
            </a:r>
            <a:r>
              <a:rPr lang="en-US" i="1" dirty="0" err="1" smtClean="0"/>
              <a:t>Hygrocybe</a:t>
            </a:r>
            <a:r>
              <a:rPr lang="en-US" i="1" dirty="0" smtClean="0"/>
              <a:t> </a:t>
            </a:r>
            <a:r>
              <a:rPr lang="en-US" i="1" dirty="0" err="1" smtClean="0"/>
              <a:t>Coccinea</a:t>
            </a:r>
            <a:endParaRPr lang="id-ID" i="1" dirty="0"/>
          </a:p>
        </p:txBody>
      </p:sp>
      <p:sp>
        <p:nvSpPr>
          <p:cNvPr id="6" name="TextBox 5"/>
          <p:cNvSpPr txBox="1"/>
          <p:nvPr/>
        </p:nvSpPr>
        <p:spPr>
          <a:xfrm>
            <a:off x="971600" y="4581128"/>
            <a:ext cx="7416823" cy="1477328"/>
          </a:xfrm>
          <a:prstGeom prst="rect">
            <a:avLst/>
          </a:prstGeom>
          <a:noFill/>
        </p:spPr>
        <p:txBody>
          <a:bodyPr wrap="square" rtlCol="0">
            <a:spAutoFit/>
          </a:bodyPr>
          <a:lstStyle/>
          <a:p>
            <a:pPr algn="just"/>
            <a:r>
              <a:rPr lang="en-US" dirty="0" err="1" smtClean="0"/>
              <a:t>Bentuk</a:t>
            </a:r>
            <a:r>
              <a:rPr lang="en-US" dirty="0" smtClean="0"/>
              <a:t> </a:t>
            </a:r>
            <a:r>
              <a:rPr lang="en-US" dirty="0" err="1" smtClean="0"/>
              <a:t>tudung</a:t>
            </a:r>
            <a:r>
              <a:rPr lang="en-US" dirty="0" smtClean="0"/>
              <a:t> </a:t>
            </a:r>
            <a:r>
              <a:rPr lang="en-US" dirty="0" err="1" smtClean="0"/>
              <a:t>cembung</a:t>
            </a:r>
            <a:r>
              <a:rPr lang="en-US" dirty="0" smtClean="0"/>
              <a:t>, </a:t>
            </a:r>
            <a:r>
              <a:rPr lang="en-US" dirty="0" err="1" smtClean="0"/>
              <a:t>permukaan</a:t>
            </a:r>
            <a:r>
              <a:rPr lang="en-US" dirty="0" smtClean="0"/>
              <a:t> </a:t>
            </a:r>
            <a:r>
              <a:rPr lang="en-US" dirty="0" err="1" smtClean="0"/>
              <a:t>licin</a:t>
            </a:r>
            <a:r>
              <a:rPr lang="en-US" dirty="0" smtClean="0"/>
              <a:t> </a:t>
            </a:r>
            <a:r>
              <a:rPr lang="en-US" dirty="0" err="1" smtClean="0"/>
              <a:t>berlilin</a:t>
            </a:r>
            <a:r>
              <a:rPr lang="en-US" dirty="0" smtClean="0"/>
              <a:t>, </a:t>
            </a:r>
            <a:r>
              <a:rPr lang="en-US" dirty="0" err="1" smtClean="0"/>
              <a:t>tepian</a:t>
            </a:r>
            <a:r>
              <a:rPr lang="en-US" dirty="0" smtClean="0"/>
              <a:t> </a:t>
            </a:r>
            <a:r>
              <a:rPr lang="en-US" dirty="0" err="1" smtClean="0"/>
              <a:t>bergaris</a:t>
            </a:r>
            <a:r>
              <a:rPr lang="en-US" dirty="0"/>
              <a:t> </a:t>
            </a:r>
            <a:r>
              <a:rPr lang="en-US" dirty="0" err="1" smtClean="0"/>
              <a:t>halus</a:t>
            </a:r>
            <a:r>
              <a:rPr lang="en-US" dirty="0" smtClean="0"/>
              <a:t>, </a:t>
            </a:r>
            <a:r>
              <a:rPr lang="en-US" dirty="0" err="1" smtClean="0"/>
              <a:t>berwarna</a:t>
            </a:r>
            <a:r>
              <a:rPr lang="en-US" dirty="0" smtClean="0"/>
              <a:t> </a:t>
            </a:r>
            <a:r>
              <a:rPr lang="en-US" dirty="0" err="1" smtClean="0"/>
              <a:t>merah</a:t>
            </a:r>
            <a:r>
              <a:rPr lang="en-US" dirty="0" smtClean="0"/>
              <a:t> </a:t>
            </a:r>
            <a:r>
              <a:rPr lang="en-US" dirty="0" err="1" smtClean="0"/>
              <a:t>tua</a:t>
            </a:r>
            <a:r>
              <a:rPr lang="en-US" dirty="0" smtClean="0"/>
              <a:t> </a:t>
            </a:r>
            <a:r>
              <a:rPr lang="en-US" dirty="0" err="1" smtClean="0"/>
              <a:t>saat</a:t>
            </a:r>
            <a:r>
              <a:rPr lang="en-US" dirty="0" smtClean="0"/>
              <a:t> </a:t>
            </a:r>
            <a:r>
              <a:rPr lang="en-US" dirty="0" err="1" smtClean="0"/>
              <a:t>masih</a:t>
            </a:r>
            <a:r>
              <a:rPr lang="en-US" dirty="0" smtClean="0"/>
              <a:t> </a:t>
            </a:r>
            <a:r>
              <a:rPr lang="en-US" dirty="0" err="1" smtClean="0"/>
              <a:t>muda</a:t>
            </a:r>
            <a:r>
              <a:rPr lang="en-US" dirty="0" smtClean="0"/>
              <a:t> </a:t>
            </a:r>
            <a:r>
              <a:rPr lang="en-US" dirty="0" err="1" smtClean="0"/>
              <a:t>dan</a:t>
            </a:r>
            <a:r>
              <a:rPr lang="en-US" dirty="0" smtClean="0"/>
              <a:t> </a:t>
            </a:r>
            <a:r>
              <a:rPr lang="en-US" dirty="0" err="1" smtClean="0"/>
              <a:t>merah</a:t>
            </a:r>
            <a:r>
              <a:rPr lang="en-US" dirty="0" smtClean="0"/>
              <a:t> </a:t>
            </a:r>
            <a:r>
              <a:rPr lang="en-US" dirty="0" err="1" smtClean="0"/>
              <a:t>muda</a:t>
            </a:r>
            <a:r>
              <a:rPr lang="en-US" dirty="0" smtClean="0"/>
              <a:t> </a:t>
            </a:r>
            <a:r>
              <a:rPr lang="en-US" dirty="0" err="1" smtClean="0"/>
              <a:t>saat</a:t>
            </a:r>
            <a:r>
              <a:rPr lang="en-US" dirty="0" smtClean="0"/>
              <a:t> </a:t>
            </a:r>
            <a:r>
              <a:rPr lang="en-US" dirty="0" err="1" smtClean="0"/>
              <a:t>sudah</a:t>
            </a:r>
            <a:r>
              <a:rPr lang="en-US" dirty="0" smtClean="0"/>
              <a:t> </a:t>
            </a:r>
            <a:r>
              <a:rPr lang="en-US" dirty="0" err="1" smtClean="0"/>
              <a:t>dewasa</a:t>
            </a:r>
            <a:r>
              <a:rPr lang="en-US" dirty="0" smtClean="0"/>
              <a:t>. Lamella </a:t>
            </a:r>
            <a:r>
              <a:rPr lang="en-US" dirty="0" err="1" smtClean="0"/>
              <a:t>reguler</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kekuningan</a:t>
            </a:r>
            <a:r>
              <a:rPr lang="en-US" dirty="0" smtClean="0"/>
              <a:t>. </a:t>
            </a:r>
            <a:r>
              <a:rPr lang="en-US" dirty="0" err="1" smtClean="0"/>
              <a:t>Tangkai</a:t>
            </a:r>
            <a:r>
              <a:rPr lang="en-US" dirty="0" smtClean="0"/>
              <a:t> </a:t>
            </a:r>
            <a:r>
              <a:rPr lang="en-US" dirty="0" err="1" smtClean="0"/>
              <a:t>panjang</a:t>
            </a:r>
            <a:r>
              <a:rPr lang="en-US" dirty="0" smtClean="0"/>
              <a:t>, </a:t>
            </a:r>
            <a:r>
              <a:rPr lang="en-US" dirty="0" err="1" smtClean="0"/>
              <a:t>berwarna</a:t>
            </a:r>
            <a:r>
              <a:rPr lang="en-US" dirty="0" smtClean="0"/>
              <a:t> </a:t>
            </a:r>
            <a:r>
              <a:rPr lang="en-US" dirty="0" err="1" smtClean="0"/>
              <a:t>merah</a:t>
            </a:r>
            <a:r>
              <a:rPr lang="en-US" dirty="0" smtClean="0"/>
              <a:t>, </a:t>
            </a:r>
            <a:r>
              <a:rPr lang="en-US" dirty="0" err="1" smtClean="0"/>
              <a:t>permukaan</a:t>
            </a:r>
            <a:r>
              <a:rPr lang="en-US" dirty="0" smtClean="0"/>
              <a:t> </a:t>
            </a:r>
            <a:r>
              <a:rPr lang="en-US" dirty="0" err="1" smtClean="0"/>
              <a:t>halus</a:t>
            </a:r>
            <a:r>
              <a:rPr lang="en-US" dirty="0" smtClean="0"/>
              <a:t>, </a:t>
            </a:r>
            <a:r>
              <a:rPr lang="en-US" dirty="0" err="1" smtClean="0"/>
              <a:t>perlekatan</a:t>
            </a:r>
            <a:r>
              <a:rPr lang="en-US" dirty="0" smtClean="0"/>
              <a:t> </a:t>
            </a:r>
            <a:r>
              <a:rPr lang="en-US" dirty="0" err="1" smtClean="0"/>
              <a:t>sentral</a:t>
            </a:r>
            <a:r>
              <a:rPr lang="en-US" dirty="0" smtClean="0"/>
              <a:t> </a:t>
            </a:r>
            <a:r>
              <a:rPr lang="en-US" dirty="0" err="1" smtClean="0"/>
              <a:t>pada</a:t>
            </a:r>
            <a:r>
              <a:rPr lang="en-US" dirty="0" smtClean="0"/>
              <a:t> </a:t>
            </a:r>
            <a:r>
              <a:rPr lang="en-US" dirty="0" err="1" smtClean="0"/>
              <a:t>tudung</a:t>
            </a:r>
            <a:r>
              <a:rPr lang="en-US" dirty="0" smtClean="0"/>
              <a:t>. Habitat di </a:t>
            </a:r>
            <a:r>
              <a:rPr lang="en-US" dirty="0" err="1" smtClean="0"/>
              <a:t>tanah</a:t>
            </a:r>
            <a:r>
              <a:rPr lang="en-US" dirty="0" smtClean="0"/>
              <a:t> </a:t>
            </a:r>
            <a:r>
              <a:rPr lang="en-US" dirty="0" err="1" smtClean="0"/>
              <a:t>atau</a:t>
            </a:r>
            <a:r>
              <a:rPr lang="en-US" dirty="0" smtClean="0"/>
              <a:t> </a:t>
            </a:r>
            <a:r>
              <a:rPr lang="en-US" dirty="0" err="1" smtClean="0"/>
              <a:t>serasah</a:t>
            </a:r>
            <a:r>
              <a:rPr lang="en-US" dirty="0" smtClean="0"/>
              <a:t>.</a:t>
            </a:r>
            <a:endParaRPr lang="id-ID" dirty="0"/>
          </a:p>
        </p:txBody>
      </p:sp>
    </p:spTree>
    <p:extLst>
      <p:ext uri="{BB962C8B-B14F-4D97-AF65-F5344CB8AC3E}">
        <p14:creationId xmlns:p14="http://schemas.microsoft.com/office/powerpoint/2010/main" xmlns="" val="26435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164158"/>
            <a:ext cx="3240360" cy="2552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89272" y="3933056"/>
            <a:ext cx="3240360" cy="369332"/>
          </a:xfrm>
          <a:prstGeom prst="rect">
            <a:avLst/>
          </a:prstGeom>
          <a:noFill/>
        </p:spPr>
        <p:txBody>
          <a:bodyPr wrap="square" rtlCol="0">
            <a:spAutoFit/>
          </a:bodyPr>
          <a:lstStyle/>
          <a:p>
            <a:r>
              <a:rPr lang="en-US" i="1" dirty="0" err="1" smtClean="0"/>
              <a:t>Hygrocybe</a:t>
            </a:r>
            <a:r>
              <a:rPr lang="en-US" i="1" dirty="0" smtClean="0"/>
              <a:t> </a:t>
            </a:r>
            <a:r>
              <a:rPr lang="en-US" i="1" dirty="0" err="1" smtClean="0"/>
              <a:t>Laeta</a:t>
            </a:r>
            <a:endParaRPr lang="id-ID" i="1" dirty="0"/>
          </a:p>
        </p:txBody>
      </p:sp>
      <p:sp>
        <p:nvSpPr>
          <p:cNvPr id="5" name="TextBox 4"/>
          <p:cNvSpPr txBox="1"/>
          <p:nvPr/>
        </p:nvSpPr>
        <p:spPr>
          <a:xfrm>
            <a:off x="4716016" y="1340150"/>
            <a:ext cx="3816424" cy="2031325"/>
          </a:xfrm>
          <a:prstGeom prst="rect">
            <a:avLst/>
          </a:prstGeom>
          <a:noFill/>
        </p:spPr>
        <p:txBody>
          <a:bodyPr wrap="square" rtlCol="0">
            <a:spAutoFit/>
          </a:bodyPr>
          <a:lstStyle/>
          <a:p>
            <a:r>
              <a:rPr lang="id-ID" dirty="0"/>
              <a:t>Kingdom	     : </a:t>
            </a:r>
            <a:r>
              <a:rPr lang="id-ID" i="1" dirty="0"/>
              <a:t>Fungi</a:t>
            </a:r>
          </a:p>
          <a:p>
            <a:r>
              <a:rPr lang="id-ID" dirty="0"/>
              <a:t>Filum	     : </a:t>
            </a:r>
            <a:r>
              <a:rPr lang="id-ID" i="1" dirty="0"/>
              <a:t>Basidiomycota</a:t>
            </a:r>
          </a:p>
          <a:p>
            <a:r>
              <a:rPr lang="id-ID" dirty="0"/>
              <a:t>Kelas	     : </a:t>
            </a:r>
            <a:r>
              <a:rPr lang="id-ID" i="1" dirty="0"/>
              <a:t>Agaricomycetes</a:t>
            </a:r>
          </a:p>
          <a:p>
            <a:r>
              <a:rPr lang="id-ID" dirty="0"/>
              <a:t>Ordo	     : </a:t>
            </a:r>
            <a:r>
              <a:rPr lang="id-ID" i="1" dirty="0"/>
              <a:t>Agaricales</a:t>
            </a:r>
          </a:p>
          <a:p>
            <a:r>
              <a:rPr lang="id-ID" dirty="0"/>
              <a:t>Famili 	     : </a:t>
            </a:r>
            <a:r>
              <a:rPr lang="id-ID" i="1" dirty="0"/>
              <a:t>Hygrophoraceae</a:t>
            </a:r>
          </a:p>
          <a:p>
            <a:r>
              <a:rPr lang="id-ID" dirty="0"/>
              <a:t>Genus	     : </a:t>
            </a:r>
            <a:r>
              <a:rPr lang="id-ID" i="1" dirty="0"/>
              <a:t>Hygrocybe</a:t>
            </a:r>
          </a:p>
          <a:p>
            <a:r>
              <a:rPr lang="id-ID" dirty="0"/>
              <a:t>Spesies         : </a:t>
            </a:r>
            <a:r>
              <a:rPr lang="en-US" i="1" dirty="0" err="1" smtClean="0"/>
              <a:t>Hygrocybe</a:t>
            </a:r>
            <a:r>
              <a:rPr lang="en-US" i="1" dirty="0" smtClean="0"/>
              <a:t> </a:t>
            </a:r>
            <a:r>
              <a:rPr lang="en-US" i="1" dirty="0" err="1" smtClean="0"/>
              <a:t>Laeta</a:t>
            </a:r>
            <a:endParaRPr lang="id-ID" i="1" dirty="0"/>
          </a:p>
        </p:txBody>
      </p:sp>
      <p:sp>
        <p:nvSpPr>
          <p:cNvPr id="6" name="TextBox 5"/>
          <p:cNvSpPr txBox="1"/>
          <p:nvPr/>
        </p:nvSpPr>
        <p:spPr>
          <a:xfrm>
            <a:off x="989272" y="4941168"/>
            <a:ext cx="7327144" cy="1200329"/>
          </a:xfrm>
          <a:prstGeom prst="rect">
            <a:avLst/>
          </a:prstGeom>
          <a:noFill/>
        </p:spPr>
        <p:txBody>
          <a:bodyPr wrap="square" rtlCol="0">
            <a:spAutoFit/>
          </a:bodyPr>
          <a:lstStyle/>
          <a:p>
            <a:pPr algn="just"/>
            <a:r>
              <a:rPr lang="id-ID" dirty="0"/>
              <a:t>Bentuk tudung cembung, berwarna kuning</a:t>
            </a:r>
            <a:r>
              <a:rPr lang="id-ID" dirty="0" smtClean="0"/>
              <a:t>,</a:t>
            </a:r>
            <a:r>
              <a:rPr lang="en-US" dirty="0" smtClean="0"/>
              <a:t> </a:t>
            </a:r>
            <a:r>
              <a:rPr lang="en-US" dirty="0" err="1" smtClean="0"/>
              <a:t>garis</a:t>
            </a:r>
            <a:r>
              <a:rPr lang="id-ID" dirty="0" smtClean="0"/>
              <a:t> tepi </a:t>
            </a:r>
            <a:r>
              <a:rPr lang="id-ID" dirty="0"/>
              <a:t>rata, tekstur permukaan </a:t>
            </a:r>
            <a:r>
              <a:rPr lang="en-US" dirty="0" err="1" smtClean="0"/>
              <a:t>licin</a:t>
            </a:r>
            <a:r>
              <a:rPr lang="id-ID" dirty="0" smtClean="0"/>
              <a:t>. </a:t>
            </a:r>
            <a:r>
              <a:rPr lang="id-ID" dirty="0"/>
              <a:t>Lamella berwarna kuning, bentuk reguler, perlekatan lurus pada tangkai. Letak tangkai pada tudung sentral, bentuk memanjang dan bergaris halus (fibrillose). Habitat di tanah/serasah.</a:t>
            </a:r>
          </a:p>
        </p:txBody>
      </p:sp>
    </p:spTree>
    <p:extLst>
      <p:ext uri="{BB962C8B-B14F-4D97-AF65-F5344CB8AC3E}">
        <p14:creationId xmlns:p14="http://schemas.microsoft.com/office/powerpoint/2010/main" xmlns="" val="4000533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1259468"/>
            <a:ext cx="2592288" cy="369332"/>
          </a:xfrm>
          <a:prstGeom prst="rect">
            <a:avLst/>
          </a:prstGeom>
          <a:noFill/>
        </p:spPr>
        <p:txBody>
          <a:bodyPr wrap="square" rtlCol="0">
            <a:spAutoFit/>
          </a:bodyPr>
          <a:lstStyle/>
          <a:p>
            <a:pPr marL="285750" indent="-285750">
              <a:buFont typeface="Wingdings" pitchFamily="2" charset="2"/>
              <a:buChar char="v"/>
            </a:pPr>
            <a:r>
              <a:rPr lang="en-US" dirty="0" err="1" smtClean="0"/>
              <a:t>Kesimpulan</a:t>
            </a:r>
            <a:endParaRPr lang="id-ID" dirty="0"/>
          </a:p>
        </p:txBody>
      </p:sp>
      <p:sp>
        <p:nvSpPr>
          <p:cNvPr id="6" name="TextBox 5"/>
          <p:cNvSpPr txBox="1"/>
          <p:nvPr/>
        </p:nvSpPr>
        <p:spPr>
          <a:xfrm>
            <a:off x="1583965" y="1844824"/>
            <a:ext cx="6336704" cy="923330"/>
          </a:xfrm>
          <a:prstGeom prst="rect">
            <a:avLst/>
          </a:prstGeom>
          <a:noFill/>
        </p:spPr>
        <p:txBody>
          <a:bodyPr wrap="square" rtlCol="0">
            <a:spAutoFit/>
          </a:bodyPr>
          <a:lstStyle/>
          <a:p>
            <a:pPr algn="just"/>
            <a:r>
              <a:rPr lang="en-US" dirty="0" err="1" smtClean="0"/>
              <a:t>Berdasarkan</a:t>
            </a:r>
            <a:r>
              <a:rPr lang="en-US" dirty="0" smtClean="0"/>
              <a:t> </a:t>
            </a:r>
            <a:r>
              <a:rPr lang="en-US" dirty="0" err="1" smtClean="0"/>
              <a:t>pengamatan</a:t>
            </a:r>
            <a:r>
              <a:rPr lang="en-US" dirty="0" smtClean="0"/>
              <a:t> yang </a:t>
            </a:r>
            <a:r>
              <a:rPr lang="en-US" dirty="0" err="1" smtClean="0"/>
              <a:t>telah</a:t>
            </a:r>
            <a:r>
              <a:rPr lang="en-US" dirty="0" smtClean="0"/>
              <a:t> </a:t>
            </a:r>
            <a:r>
              <a:rPr lang="en-US" dirty="0" err="1" smtClean="0"/>
              <a:t>dilakukan</a:t>
            </a:r>
            <a:r>
              <a:rPr lang="en-US" dirty="0" smtClean="0"/>
              <a:t>, </a:t>
            </a:r>
            <a:r>
              <a:rPr lang="en-US" dirty="0" err="1" smtClean="0"/>
              <a:t>diperoleh</a:t>
            </a:r>
            <a:r>
              <a:rPr lang="en-US" dirty="0" smtClean="0"/>
              <a:t> </a:t>
            </a:r>
            <a:r>
              <a:rPr lang="en-US" dirty="0" err="1" smtClean="0"/>
              <a:t>sekitar</a:t>
            </a:r>
            <a:r>
              <a:rPr lang="en-US" dirty="0" smtClean="0"/>
              <a:t> 150 </a:t>
            </a:r>
            <a:r>
              <a:rPr lang="en-US" dirty="0" err="1" smtClean="0"/>
              <a:t>jenis</a:t>
            </a:r>
            <a:r>
              <a:rPr lang="en-US" dirty="0" smtClean="0"/>
              <a:t> </a:t>
            </a:r>
            <a:r>
              <a:rPr lang="en-US" dirty="0" err="1" smtClean="0"/>
              <a:t>jamur</a:t>
            </a:r>
            <a:r>
              <a:rPr lang="en-US" dirty="0" smtClean="0"/>
              <a:t> yang </a:t>
            </a:r>
            <a:r>
              <a:rPr lang="en-US" dirty="0" err="1" smtClean="0"/>
              <a:t>berbeda</a:t>
            </a:r>
            <a:r>
              <a:rPr lang="en-US" dirty="0" smtClean="0"/>
              <a:t> </a:t>
            </a:r>
            <a:r>
              <a:rPr lang="en-US" dirty="0" err="1" smtClean="0"/>
              <a:t>dan</a:t>
            </a:r>
            <a:r>
              <a:rPr lang="en-US" dirty="0" smtClean="0"/>
              <a:t> </a:t>
            </a:r>
            <a:r>
              <a:rPr lang="en-US" dirty="0" err="1" smtClean="0"/>
              <a:t>telah</a:t>
            </a:r>
            <a:r>
              <a:rPr lang="en-US" dirty="0" smtClean="0"/>
              <a:t> </a:t>
            </a:r>
            <a:r>
              <a:rPr lang="en-US" dirty="0" err="1" smtClean="0"/>
              <a:t>teridentifikasi</a:t>
            </a:r>
            <a:r>
              <a:rPr lang="en-US" dirty="0" smtClean="0"/>
              <a:t> </a:t>
            </a:r>
            <a:r>
              <a:rPr lang="en-US" dirty="0" err="1" smtClean="0"/>
              <a:t>sebanyak</a:t>
            </a:r>
            <a:r>
              <a:rPr lang="en-US" dirty="0" smtClean="0"/>
              <a:t> 20 </a:t>
            </a:r>
            <a:r>
              <a:rPr lang="en-US" dirty="0" err="1" smtClean="0"/>
              <a:t>jenis</a:t>
            </a:r>
            <a:r>
              <a:rPr lang="en-US" dirty="0" smtClean="0"/>
              <a:t>.</a:t>
            </a:r>
            <a:endParaRPr lang="id-ID" dirty="0"/>
          </a:p>
        </p:txBody>
      </p:sp>
    </p:spTree>
    <p:extLst>
      <p:ext uri="{BB962C8B-B14F-4D97-AF65-F5344CB8AC3E}">
        <p14:creationId xmlns:p14="http://schemas.microsoft.com/office/powerpoint/2010/main" xmlns="" val="3655517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3068960"/>
            <a:ext cx="5400600" cy="707886"/>
          </a:xfrm>
          <a:prstGeom prst="rect">
            <a:avLst/>
          </a:prstGeom>
          <a:noFill/>
        </p:spPr>
        <p:txBody>
          <a:bodyPr wrap="square" rtlCol="0">
            <a:spAutoFit/>
          </a:bodyPr>
          <a:lstStyle/>
          <a:p>
            <a:r>
              <a:rPr lang="en-US" sz="4000" dirty="0" smtClean="0">
                <a:latin typeface="Lucida Calligraphy" pitchFamily="66" charset="0"/>
              </a:rPr>
              <a:t>TERIMAKASIH</a:t>
            </a:r>
            <a:endParaRPr lang="id-ID" sz="4000" dirty="0">
              <a:latin typeface="Lucida Calligraphy" pitchFamily="66" charset="0"/>
            </a:endParaRPr>
          </a:p>
        </p:txBody>
      </p:sp>
    </p:spTree>
    <p:extLst>
      <p:ext uri="{BB962C8B-B14F-4D97-AF65-F5344CB8AC3E}">
        <p14:creationId xmlns:p14="http://schemas.microsoft.com/office/powerpoint/2010/main" xmlns="" val="160482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692696"/>
            <a:ext cx="525658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TUJUAN PENELITIAN</a:t>
            </a:r>
            <a:endParaRPr lang="id-ID" sz="2800" dirty="0">
              <a:latin typeface="Times New Roman" pitchFamily="18" charset="0"/>
              <a:cs typeface="Times New Roman" pitchFamily="18" charset="0"/>
            </a:endParaRPr>
          </a:p>
        </p:txBody>
      </p:sp>
      <p:sp>
        <p:nvSpPr>
          <p:cNvPr id="5" name="TextBox 4"/>
          <p:cNvSpPr txBox="1"/>
          <p:nvPr/>
        </p:nvSpPr>
        <p:spPr>
          <a:xfrm>
            <a:off x="1331640" y="2204864"/>
            <a:ext cx="6552728" cy="1200329"/>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Menginventarisasi jenis-jenis jamur makroskopis yang terdapat di kawasan Cabang Panti Taman Nasional Gunung Palung</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7931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548680"/>
            <a:ext cx="460851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MANFAAT</a:t>
            </a:r>
            <a:endParaRPr lang="id-ID" sz="2800" dirty="0">
              <a:latin typeface="Times New Roman" pitchFamily="18" charset="0"/>
              <a:cs typeface="Times New Roman" pitchFamily="18" charset="0"/>
            </a:endParaRPr>
          </a:p>
        </p:txBody>
      </p:sp>
      <p:sp>
        <p:nvSpPr>
          <p:cNvPr id="5" name="TextBox 4"/>
          <p:cNvSpPr txBox="1"/>
          <p:nvPr/>
        </p:nvSpPr>
        <p:spPr>
          <a:xfrm>
            <a:off x="827584" y="2348880"/>
            <a:ext cx="7416824" cy="2308324"/>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Hasil dari penelitian ini diharapkan dapat memberikan manfaat bagi masyarakat. Manfaat yang dapat diperoleh dalam penelitian ini adalah mendapat informasi mengenai jenis-jenis jamur makroskopis di kawasan Taman Nasional Gunung Palung sehingga kedepannya dapat dikembangkan/dibudidayakan.</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26516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887" y="548077"/>
            <a:ext cx="547260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METODE PENELITIAN</a:t>
            </a:r>
            <a:endParaRPr lang="id-ID" sz="2800" b="1" dirty="0">
              <a:latin typeface="Times New Roman" pitchFamily="18" charset="0"/>
              <a:cs typeface="Times New Roman" pitchFamily="18" charset="0"/>
            </a:endParaRPr>
          </a:p>
        </p:txBody>
      </p:sp>
      <p:sp>
        <p:nvSpPr>
          <p:cNvPr id="3" name="TextBox 2"/>
          <p:cNvSpPr txBox="1"/>
          <p:nvPr/>
        </p:nvSpPr>
        <p:spPr>
          <a:xfrm>
            <a:off x="1187624" y="1772816"/>
            <a:ext cx="6696744" cy="461665"/>
          </a:xfrm>
          <a:prstGeom prst="rect">
            <a:avLst/>
          </a:prstGeom>
          <a:noFill/>
        </p:spPr>
        <p:txBody>
          <a:bodyPr wrap="square" rtlCol="0">
            <a:spAutoFit/>
          </a:bodyPr>
          <a:lstStyle/>
          <a:p>
            <a:pPr marL="342900" indent="-342900">
              <a:buFont typeface="Wingdings" pitchFamily="2" charset="2"/>
              <a:buChar char="v"/>
            </a:pPr>
            <a:r>
              <a:rPr lang="id-ID" sz="2400" dirty="0" smtClean="0">
                <a:latin typeface="Times New Roman" pitchFamily="18" charset="0"/>
                <a:cs typeface="Times New Roman" pitchFamily="18" charset="0"/>
              </a:rPr>
              <a:t>Waktu dan Tempat Penelitian</a:t>
            </a:r>
            <a:endParaRPr lang="id-ID" sz="2400" dirty="0">
              <a:latin typeface="Times New Roman" pitchFamily="18" charset="0"/>
              <a:cs typeface="Times New Roman" pitchFamily="18" charset="0"/>
            </a:endParaRPr>
          </a:p>
        </p:txBody>
      </p:sp>
      <p:sp>
        <p:nvSpPr>
          <p:cNvPr id="4" name="TextBox 3"/>
          <p:cNvSpPr txBox="1"/>
          <p:nvPr/>
        </p:nvSpPr>
        <p:spPr>
          <a:xfrm>
            <a:off x="1739783" y="3429000"/>
            <a:ext cx="6528529" cy="1200329"/>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Pengambilan sampel ---&gt; Cabang Panti, Taman Nasional Gunung Palung Kabupaten Kayong Utara</a:t>
            </a:r>
            <a:endParaRPr lang="id-ID" sz="2400" dirty="0">
              <a:latin typeface="Times New Roman" pitchFamily="18" charset="0"/>
              <a:cs typeface="Times New Roman" pitchFamily="18" charset="0"/>
            </a:endParaRPr>
          </a:p>
        </p:txBody>
      </p:sp>
      <p:sp>
        <p:nvSpPr>
          <p:cNvPr id="6" name="TextBox 5"/>
          <p:cNvSpPr txBox="1"/>
          <p:nvPr/>
        </p:nvSpPr>
        <p:spPr>
          <a:xfrm>
            <a:off x="1739783" y="4869160"/>
            <a:ext cx="6432322" cy="830997"/>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Identifikasi ---&gt; Laboratorium Biologi FMIPA UNTAN Pontianak</a:t>
            </a:r>
            <a:endParaRPr lang="id-ID" sz="2400" dirty="0">
              <a:latin typeface="Times New Roman" pitchFamily="18" charset="0"/>
              <a:cs typeface="Times New Roman" pitchFamily="18" charset="0"/>
            </a:endParaRPr>
          </a:p>
        </p:txBody>
      </p:sp>
      <p:sp>
        <p:nvSpPr>
          <p:cNvPr id="8" name="TextBox 7"/>
          <p:cNvSpPr txBox="1"/>
          <p:nvPr/>
        </p:nvSpPr>
        <p:spPr>
          <a:xfrm>
            <a:off x="1711039" y="2378497"/>
            <a:ext cx="5976664" cy="830997"/>
          </a:xfrm>
          <a:prstGeom prst="rect">
            <a:avLst/>
          </a:prstGeom>
          <a:noFill/>
        </p:spPr>
        <p:txBody>
          <a:bodyPr wrap="square" rtlCol="0">
            <a:spAutoFit/>
          </a:bodyPr>
          <a:lstStyle/>
          <a:p>
            <a:pPr marL="342900" indent="-342900" algn="just">
              <a:buFont typeface="Wingdings" pitchFamily="2" charset="2"/>
              <a:buChar char="Ø"/>
            </a:pPr>
            <a:r>
              <a:rPr lang="id-ID" sz="2400" dirty="0" smtClean="0">
                <a:latin typeface="Times New Roman" pitchFamily="18" charset="0"/>
                <a:cs typeface="Times New Roman" pitchFamily="18" charset="0"/>
              </a:rPr>
              <a:t>Proses penelitian berlangsung dari bulan November 2016 – Februari 2017</a:t>
            </a:r>
            <a:endParaRPr lang="id-ID"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60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663079"/>
            <a:ext cx="4320480" cy="461665"/>
          </a:xfrm>
          <a:prstGeom prst="rect">
            <a:avLst/>
          </a:prstGeom>
          <a:noFill/>
        </p:spPr>
        <p:txBody>
          <a:bodyPr wrap="square" rtlCol="0">
            <a:spAutoFit/>
          </a:bodyPr>
          <a:lstStyle/>
          <a:p>
            <a:pPr marL="342900" indent="-342900">
              <a:buFont typeface="Wingdings" pitchFamily="2" charset="2"/>
              <a:buChar char="v"/>
            </a:pPr>
            <a:r>
              <a:rPr lang="id-ID" sz="2400" dirty="0" smtClean="0">
                <a:latin typeface="Times New Roman" pitchFamily="18" charset="0"/>
                <a:cs typeface="Times New Roman" pitchFamily="18" charset="0"/>
              </a:rPr>
              <a:t>Deskripsi Lokasi Penelitian</a:t>
            </a:r>
            <a:endParaRPr lang="id-ID" sz="2400" dirty="0">
              <a:latin typeface="Times New Roman" pitchFamily="18" charset="0"/>
              <a:cs typeface="Times New Roman" pitchFamily="18" charset="0"/>
            </a:endParaRPr>
          </a:p>
        </p:txBody>
      </p:sp>
      <p:pic>
        <p:nvPicPr>
          <p:cNvPr id="6" name="Picture 5" descr="C:\Users\user\Downloads\PROPOSAL\received_1145496335506613.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628800"/>
            <a:ext cx="6912768" cy="4320480"/>
          </a:xfrm>
          <a:prstGeom prst="rect">
            <a:avLst/>
          </a:prstGeom>
          <a:noFill/>
          <a:ln>
            <a:noFill/>
          </a:ln>
        </p:spPr>
      </p:pic>
    </p:spTree>
    <p:extLst>
      <p:ext uri="{BB962C8B-B14F-4D97-AF65-F5344CB8AC3E}">
        <p14:creationId xmlns:p14="http://schemas.microsoft.com/office/powerpoint/2010/main" xmlns="" val="419826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385500"/>
            <a:ext cx="5040560" cy="523220"/>
          </a:xfrm>
          <a:prstGeom prst="rect">
            <a:avLst/>
          </a:prstGeom>
          <a:noFill/>
        </p:spPr>
        <p:txBody>
          <a:bodyPr wrap="square" rtlCol="0">
            <a:spAutoFit/>
          </a:bodyPr>
          <a:lstStyle/>
          <a:p>
            <a:pPr marL="285750" indent="-285750">
              <a:buFont typeface="Wingdings" pitchFamily="2" charset="2"/>
              <a:buChar char="v"/>
            </a:pPr>
            <a:r>
              <a:rPr lang="en-US" sz="2800" dirty="0" err="1" smtClean="0">
                <a:latin typeface="Times New Roman" pitchFamily="18" charset="0"/>
                <a:cs typeface="Times New Roman" pitchFamily="18" charset="0"/>
              </a:rPr>
              <a:t>Alat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Bahan</a:t>
            </a:r>
            <a:endParaRPr lang="id-ID" sz="2800" dirty="0">
              <a:latin typeface="Times New Roman" pitchFamily="18" charset="0"/>
              <a:cs typeface="Times New Roman" pitchFamily="18" charset="0"/>
            </a:endParaRPr>
          </a:p>
        </p:txBody>
      </p:sp>
      <p:sp>
        <p:nvSpPr>
          <p:cNvPr id="5" name="TextBox 4"/>
          <p:cNvSpPr txBox="1"/>
          <p:nvPr/>
        </p:nvSpPr>
        <p:spPr>
          <a:xfrm>
            <a:off x="1403648" y="889556"/>
            <a:ext cx="1512168" cy="523220"/>
          </a:xfrm>
          <a:prstGeom prst="rect">
            <a:avLst/>
          </a:prstGeom>
          <a:noFill/>
        </p:spPr>
        <p:txBody>
          <a:bodyPr wrap="square" rtlCol="0">
            <a:spAutoFit/>
          </a:bodyPr>
          <a:lstStyle/>
          <a:p>
            <a:pPr marL="285750" indent="-285750">
              <a:buFont typeface="Wingdings" pitchFamily="2" charset="2"/>
              <a:buChar char="q"/>
            </a:pPr>
            <a:r>
              <a:rPr lang="en-US" sz="2800" dirty="0" err="1" smtClean="0">
                <a:latin typeface="Times New Roman" pitchFamily="18" charset="0"/>
                <a:cs typeface="Times New Roman" pitchFamily="18" charset="0"/>
              </a:rPr>
              <a:t>Ala</a:t>
            </a:r>
            <a:r>
              <a:rPr lang="en-US" sz="2400" dirty="0" err="1" smtClean="0">
                <a:latin typeface="Times New Roman" pitchFamily="18" charset="0"/>
                <a:cs typeface="Times New Roman" pitchFamily="18" charset="0"/>
              </a:rPr>
              <a:t>t</a:t>
            </a:r>
            <a:endParaRPr lang="id-ID" sz="2400" dirty="0">
              <a:latin typeface="Times New Roman" pitchFamily="18" charset="0"/>
              <a:cs typeface="Times New Roman" pitchFamily="18" charset="0"/>
            </a:endParaRPr>
          </a:p>
        </p:txBody>
      </p:sp>
      <p:sp>
        <p:nvSpPr>
          <p:cNvPr id="6" name="TextBox 5"/>
          <p:cNvSpPr txBox="1"/>
          <p:nvPr/>
        </p:nvSpPr>
        <p:spPr>
          <a:xfrm>
            <a:off x="1907704" y="1412776"/>
            <a:ext cx="5544616" cy="523220"/>
          </a:xfrm>
          <a:prstGeom prst="rect">
            <a:avLst/>
          </a:prstGeom>
          <a:noFill/>
        </p:spPr>
        <p:txBody>
          <a:bodyPr wrap="square" rtlCol="0">
            <a:spAutoFit/>
          </a:bodyPr>
          <a:lstStyle/>
          <a:p>
            <a:pPr marL="285750" indent="-285750">
              <a:buFont typeface="Wingdings" pitchFamily="2" charset="2"/>
              <a:buChar char="Ø"/>
            </a:pPr>
            <a:r>
              <a:rPr lang="en-US" sz="2800" dirty="0" smtClean="0">
                <a:latin typeface="Times New Roman" pitchFamily="18" charset="0"/>
                <a:cs typeface="Times New Roman" pitchFamily="18" charset="0"/>
              </a:rPr>
              <a:t> Global Positioning System (GPS)</a:t>
            </a:r>
            <a:endParaRPr lang="id-ID" sz="2800" dirty="0">
              <a:latin typeface="Times New Roman" pitchFamily="18" charset="0"/>
              <a:cs typeface="Times New Roman" pitchFamily="18" charset="0"/>
            </a:endParaRPr>
          </a:p>
        </p:txBody>
      </p:sp>
      <p:sp>
        <p:nvSpPr>
          <p:cNvPr id="7" name="TextBox 6"/>
          <p:cNvSpPr txBox="1"/>
          <p:nvPr/>
        </p:nvSpPr>
        <p:spPr>
          <a:xfrm>
            <a:off x="1907704" y="1844824"/>
            <a:ext cx="5256584"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Termometer</a:t>
            </a:r>
            <a:endParaRPr lang="id-ID" sz="2800" dirty="0">
              <a:latin typeface="Times New Roman" pitchFamily="18" charset="0"/>
              <a:cs typeface="Times New Roman" pitchFamily="18" charset="0"/>
            </a:endParaRPr>
          </a:p>
        </p:txBody>
      </p:sp>
      <p:sp>
        <p:nvSpPr>
          <p:cNvPr id="8" name="TextBox 7"/>
          <p:cNvSpPr txBox="1"/>
          <p:nvPr/>
        </p:nvSpPr>
        <p:spPr>
          <a:xfrm>
            <a:off x="1907704" y="2276872"/>
            <a:ext cx="3168352"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Higrometer</a:t>
            </a:r>
            <a:endParaRPr lang="id-ID" sz="2800" dirty="0">
              <a:latin typeface="Times New Roman" pitchFamily="18" charset="0"/>
              <a:cs typeface="Times New Roman" pitchFamily="18" charset="0"/>
            </a:endParaRPr>
          </a:p>
        </p:txBody>
      </p:sp>
      <p:sp>
        <p:nvSpPr>
          <p:cNvPr id="9" name="TextBox 8"/>
          <p:cNvSpPr txBox="1"/>
          <p:nvPr/>
        </p:nvSpPr>
        <p:spPr>
          <a:xfrm>
            <a:off x="1907704" y="3140968"/>
            <a:ext cx="2772308" cy="523220"/>
          </a:xfrm>
          <a:prstGeom prst="rect">
            <a:avLst/>
          </a:prstGeom>
          <a:noFill/>
        </p:spPr>
        <p:txBody>
          <a:bodyPr wrap="square" rtlCol="0">
            <a:spAutoFit/>
          </a:bodyPr>
          <a:lstStyle/>
          <a:p>
            <a:pPr marL="457200" indent="-457200">
              <a:buFont typeface="Wingdings" pitchFamily="2" charset="2"/>
              <a:buChar char="Ø"/>
            </a:pPr>
            <a:r>
              <a:rPr lang="en-US" sz="2800" dirty="0" smtClean="0">
                <a:latin typeface="Times New Roman" pitchFamily="18" charset="0"/>
                <a:cs typeface="Times New Roman" pitchFamily="18" charset="0"/>
              </a:rPr>
              <a:t>Lux Meter</a:t>
            </a:r>
            <a:endParaRPr lang="id-ID" sz="2800" dirty="0">
              <a:latin typeface="Times New Roman" pitchFamily="18" charset="0"/>
              <a:cs typeface="Times New Roman" pitchFamily="18" charset="0"/>
            </a:endParaRPr>
          </a:p>
        </p:txBody>
      </p:sp>
      <p:sp>
        <p:nvSpPr>
          <p:cNvPr id="10" name="TextBox 9"/>
          <p:cNvSpPr txBox="1"/>
          <p:nvPr/>
        </p:nvSpPr>
        <p:spPr>
          <a:xfrm>
            <a:off x="1907704" y="3573016"/>
            <a:ext cx="2376264"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Lup</a:t>
            </a:r>
            <a:endParaRPr lang="id-ID" sz="2800" dirty="0">
              <a:latin typeface="Times New Roman" pitchFamily="18" charset="0"/>
              <a:cs typeface="Times New Roman" pitchFamily="18" charset="0"/>
            </a:endParaRPr>
          </a:p>
        </p:txBody>
      </p:sp>
      <p:sp>
        <p:nvSpPr>
          <p:cNvPr id="11" name="TextBox 10"/>
          <p:cNvSpPr txBox="1"/>
          <p:nvPr/>
        </p:nvSpPr>
        <p:spPr>
          <a:xfrm>
            <a:off x="1898024" y="4345940"/>
            <a:ext cx="4392488"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Sarung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Tangan</a:t>
            </a:r>
            <a:endParaRPr lang="id-ID" sz="2800" dirty="0">
              <a:latin typeface="Times New Roman" pitchFamily="18" charset="0"/>
              <a:cs typeface="Times New Roman" pitchFamily="18" charset="0"/>
            </a:endParaRPr>
          </a:p>
        </p:txBody>
      </p:sp>
      <p:sp>
        <p:nvSpPr>
          <p:cNvPr id="12" name="TextBox 11"/>
          <p:cNvSpPr txBox="1"/>
          <p:nvPr/>
        </p:nvSpPr>
        <p:spPr>
          <a:xfrm>
            <a:off x="1907704" y="4725144"/>
            <a:ext cx="3384376"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Plastik</a:t>
            </a:r>
            <a:endParaRPr lang="id-ID" sz="2800" dirty="0">
              <a:latin typeface="Times New Roman" pitchFamily="18" charset="0"/>
              <a:cs typeface="Times New Roman" pitchFamily="18" charset="0"/>
            </a:endParaRPr>
          </a:p>
        </p:txBody>
      </p:sp>
      <p:sp>
        <p:nvSpPr>
          <p:cNvPr id="13" name="TextBox 12"/>
          <p:cNvSpPr txBox="1"/>
          <p:nvPr/>
        </p:nvSpPr>
        <p:spPr>
          <a:xfrm>
            <a:off x="1907704" y="5085184"/>
            <a:ext cx="2772308"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Botol</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Toples</a:t>
            </a:r>
            <a:endParaRPr lang="id-ID" sz="2800" dirty="0">
              <a:latin typeface="Times New Roman" pitchFamily="18" charset="0"/>
              <a:cs typeface="Times New Roman" pitchFamily="18" charset="0"/>
            </a:endParaRPr>
          </a:p>
        </p:txBody>
      </p:sp>
      <p:sp>
        <p:nvSpPr>
          <p:cNvPr id="14" name="TextBox 13"/>
          <p:cNvSpPr txBox="1"/>
          <p:nvPr/>
        </p:nvSpPr>
        <p:spPr>
          <a:xfrm>
            <a:off x="1907704" y="5445224"/>
            <a:ext cx="2628292"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Kamera</a:t>
            </a:r>
            <a:endParaRPr lang="id-ID" sz="2800" dirty="0">
              <a:latin typeface="Times New Roman" pitchFamily="18" charset="0"/>
              <a:cs typeface="Times New Roman" pitchFamily="18" charset="0"/>
            </a:endParaRPr>
          </a:p>
        </p:txBody>
      </p:sp>
      <p:sp>
        <p:nvSpPr>
          <p:cNvPr id="15" name="TextBox 14"/>
          <p:cNvSpPr txBox="1"/>
          <p:nvPr/>
        </p:nvSpPr>
        <p:spPr>
          <a:xfrm>
            <a:off x="1907704" y="5805264"/>
            <a:ext cx="2772308"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Alat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Tulis</a:t>
            </a:r>
            <a:endParaRPr lang="id-ID" sz="2800" dirty="0">
              <a:latin typeface="Times New Roman" pitchFamily="18" charset="0"/>
              <a:cs typeface="Times New Roman" pitchFamily="18" charset="0"/>
            </a:endParaRPr>
          </a:p>
        </p:txBody>
      </p:sp>
      <p:sp>
        <p:nvSpPr>
          <p:cNvPr id="16" name="TextBox 15"/>
          <p:cNvSpPr txBox="1"/>
          <p:nvPr/>
        </p:nvSpPr>
        <p:spPr>
          <a:xfrm>
            <a:off x="1907704" y="2708920"/>
            <a:ext cx="2772308" cy="523220"/>
          </a:xfrm>
          <a:prstGeom prst="rect">
            <a:avLst/>
          </a:prstGeom>
          <a:noFill/>
        </p:spPr>
        <p:txBody>
          <a:bodyPr wrap="square" rtlCol="0">
            <a:spAutoFit/>
          </a:bodyPr>
          <a:lstStyle/>
          <a:p>
            <a:pPr marL="457200" indent="-457200">
              <a:buFont typeface="Wingdings" pitchFamily="2" charset="2"/>
              <a:buChar char="Ø"/>
            </a:pPr>
            <a:r>
              <a:rPr lang="en-US" sz="2800" dirty="0" smtClean="0">
                <a:latin typeface="Times New Roman" pitchFamily="18" charset="0"/>
                <a:cs typeface="Times New Roman" pitchFamily="18" charset="0"/>
              </a:rPr>
              <a:t>Soil Tester</a:t>
            </a:r>
            <a:endParaRPr lang="id-ID" sz="2800" dirty="0">
              <a:latin typeface="Times New Roman" pitchFamily="18" charset="0"/>
              <a:cs typeface="Times New Roman" pitchFamily="18" charset="0"/>
            </a:endParaRPr>
          </a:p>
        </p:txBody>
      </p:sp>
      <p:sp>
        <p:nvSpPr>
          <p:cNvPr id="17" name="TextBox 16"/>
          <p:cNvSpPr txBox="1"/>
          <p:nvPr/>
        </p:nvSpPr>
        <p:spPr>
          <a:xfrm>
            <a:off x="1907704" y="3933056"/>
            <a:ext cx="2376264"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pinset</a:t>
            </a:r>
            <a:endParaRPr lang="id-ID" sz="2800" dirty="0">
              <a:latin typeface="Times New Roman" pitchFamily="18" charset="0"/>
              <a:cs typeface="Times New Roman" pitchFamily="18" charset="0"/>
            </a:endParaRPr>
          </a:p>
        </p:txBody>
      </p:sp>
      <p:sp>
        <p:nvSpPr>
          <p:cNvPr id="18" name="TextBox 17"/>
          <p:cNvSpPr txBox="1"/>
          <p:nvPr/>
        </p:nvSpPr>
        <p:spPr>
          <a:xfrm>
            <a:off x="1907704" y="6237312"/>
            <a:ext cx="2772308" cy="523220"/>
          </a:xfrm>
          <a:prstGeom prst="rect">
            <a:avLst/>
          </a:prstGeom>
          <a:noFill/>
        </p:spPr>
        <p:txBody>
          <a:bodyPr wrap="square" rtlCol="0">
            <a:spAutoFit/>
          </a:bodyPr>
          <a:lstStyle/>
          <a:p>
            <a:pPr marL="457200" indent="-457200">
              <a:buFont typeface="Wingdings" pitchFamily="2" charset="2"/>
              <a:buChar char="Ø"/>
            </a:pPr>
            <a:r>
              <a:rPr lang="en-US" sz="2800" dirty="0" smtClean="0">
                <a:latin typeface="Times New Roman" pitchFamily="18" charset="0"/>
                <a:cs typeface="Times New Roman" pitchFamily="18" charset="0"/>
              </a:rPr>
              <a:t>Sprayer</a:t>
            </a:r>
            <a:endParaRPr lang="id-ID"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8056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105580"/>
            <a:ext cx="2520280" cy="523220"/>
          </a:xfrm>
          <a:prstGeom prst="rect">
            <a:avLst/>
          </a:prstGeom>
          <a:noFill/>
        </p:spPr>
        <p:txBody>
          <a:bodyPr wrap="square" rtlCol="0">
            <a:spAutoFit/>
          </a:bodyPr>
          <a:lstStyle/>
          <a:p>
            <a:pPr marL="457200" indent="-457200">
              <a:buFont typeface="Wingdings" pitchFamily="2" charset="2"/>
              <a:buChar char="q"/>
            </a:pPr>
            <a:r>
              <a:rPr lang="en-US" sz="2800" dirty="0" err="1" smtClean="0">
                <a:latin typeface="Times New Roman" pitchFamily="18" charset="0"/>
                <a:cs typeface="Times New Roman" pitchFamily="18" charset="0"/>
              </a:rPr>
              <a:t>Bahan</a:t>
            </a:r>
            <a:endParaRPr lang="id-ID" sz="2800" dirty="0">
              <a:latin typeface="Times New Roman" pitchFamily="18" charset="0"/>
              <a:cs typeface="Times New Roman" pitchFamily="18" charset="0"/>
            </a:endParaRPr>
          </a:p>
        </p:txBody>
      </p:sp>
      <p:sp>
        <p:nvSpPr>
          <p:cNvPr id="7" name="TextBox 6"/>
          <p:cNvSpPr txBox="1"/>
          <p:nvPr/>
        </p:nvSpPr>
        <p:spPr>
          <a:xfrm>
            <a:off x="1835696" y="1969676"/>
            <a:ext cx="5184576"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Sampel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Jamur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makroskopis</a:t>
            </a:r>
            <a:endParaRPr lang="id-ID" sz="2800" dirty="0">
              <a:latin typeface="Times New Roman" pitchFamily="18" charset="0"/>
              <a:cs typeface="Times New Roman" pitchFamily="18" charset="0"/>
            </a:endParaRPr>
          </a:p>
        </p:txBody>
      </p:sp>
      <p:sp>
        <p:nvSpPr>
          <p:cNvPr id="8" name="TextBox 7"/>
          <p:cNvSpPr txBox="1"/>
          <p:nvPr/>
        </p:nvSpPr>
        <p:spPr>
          <a:xfrm>
            <a:off x="1835696" y="2636912"/>
            <a:ext cx="4392488" cy="523220"/>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Alkohol</a:t>
            </a:r>
            <a:r>
              <a:rPr lang="en-US" sz="2800" dirty="0" smtClean="0">
                <a:latin typeface="Times New Roman" pitchFamily="18" charset="0"/>
                <a:cs typeface="Times New Roman" pitchFamily="18" charset="0"/>
              </a:rPr>
              <a:t> 70%</a:t>
            </a:r>
            <a:endParaRPr lang="id-ID"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21978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TotalTime>
  <Words>1143</Words>
  <Application>Microsoft Office PowerPoint</Application>
  <PresentationFormat>On-screen Show (4:3)</PresentationFormat>
  <Paragraphs>389</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160</cp:revision>
  <dcterms:created xsi:type="dcterms:W3CDTF">2016-09-29T03:19:21Z</dcterms:created>
  <dcterms:modified xsi:type="dcterms:W3CDTF">2017-01-04T08:42:27Z</dcterms:modified>
</cp:coreProperties>
</file>